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0" r:id="rId4"/>
    <p:sldId id="262" r:id="rId5"/>
    <p:sldId id="269" r:id="rId6"/>
    <p:sldId id="268" r:id="rId7"/>
    <p:sldId id="267" r:id="rId8"/>
    <p:sldId id="259" r:id="rId9"/>
    <p:sldId id="272" r:id="rId10"/>
    <p:sldId id="260" r:id="rId11"/>
    <p:sldId id="271" r:id="rId12"/>
    <p:sldId id="263" r:id="rId13"/>
    <p:sldId id="264" r:id="rId14"/>
    <p:sldId id="265" r:id="rId15"/>
    <p:sldId id="280" r:id="rId16"/>
    <p:sldId id="273" r:id="rId17"/>
    <p:sldId id="277" r:id="rId18"/>
    <p:sldId id="276" r:id="rId19"/>
    <p:sldId id="275" r:id="rId20"/>
    <p:sldId id="279" r:id="rId21"/>
    <p:sldId id="281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DE708-61B8-4AAE-8AC9-30B5A8114C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8820C-C8FD-449F-8CD7-04113E0AD72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7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pPr algn="ctr" rtl="0"/>
          <a:r>
            <a:rPr lang="uk-UA" b="1" dirty="0" smtClean="0">
              <a:solidFill>
                <a:srgbClr val="FFFF00"/>
              </a:solidFill>
            </a:rPr>
            <a:t>Що отримує підприємство:</a:t>
          </a:r>
          <a:endParaRPr lang="ru-RU" dirty="0">
            <a:solidFill>
              <a:srgbClr val="FFFF00"/>
            </a:solidFill>
          </a:endParaRPr>
        </a:p>
      </dgm:t>
    </dgm:pt>
    <dgm:pt modelId="{800D579B-5ED4-46D1-BDD8-7F710F182487}" type="parTrans" cxnId="{EEC67E16-2AAD-4964-8AC8-22E5569B5879}">
      <dgm:prSet/>
      <dgm:spPr/>
      <dgm:t>
        <a:bodyPr/>
        <a:lstStyle/>
        <a:p>
          <a:endParaRPr lang="ru-RU"/>
        </a:p>
      </dgm:t>
    </dgm:pt>
    <dgm:pt modelId="{E28DDBBB-C459-4623-A51A-AB5803521F87}" type="sibTrans" cxnId="{EEC67E16-2AAD-4964-8AC8-22E5569B5879}">
      <dgm:prSet/>
      <dgm:spPr/>
      <dgm:t>
        <a:bodyPr/>
        <a:lstStyle/>
        <a:p>
          <a:endParaRPr lang="ru-RU"/>
        </a:p>
      </dgm:t>
    </dgm:pt>
    <dgm:pt modelId="{BE199398-0381-4EEA-AE18-7A2B92AF8885}" type="pres">
      <dgm:prSet presAssocID="{929DE708-61B8-4AAE-8AC9-30B5A8114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F626-46AF-4C45-9D25-95ABDD7EBF98}" type="pres">
      <dgm:prSet presAssocID="{4268820C-C8FD-449F-8CD7-04113E0AD72B}" presName="parentText" presStyleLbl="node1" presStyleIdx="0" presStyleCnt="1" custLinFactNeighborX="126" custLinFactNeighborY="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C5C3F-A01D-4981-BF75-318F5D4B9245}" type="presOf" srcId="{4268820C-C8FD-449F-8CD7-04113E0AD72B}" destId="{63A1F626-46AF-4C45-9D25-95ABDD7EBF98}" srcOrd="0" destOrd="0" presId="urn:microsoft.com/office/officeart/2005/8/layout/vList2"/>
    <dgm:cxn modelId="{1641D950-38D7-4DF2-9B56-C30B04365DF5}" type="presOf" srcId="{929DE708-61B8-4AAE-8AC9-30B5A8114CFB}" destId="{BE199398-0381-4EEA-AE18-7A2B92AF8885}" srcOrd="0" destOrd="0" presId="urn:microsoft.com/office/officeart/2005/8/layout/vList2"/>
    <dgm:cxn modelId="{EEC67E16-2AAD-4964-8AC8-22E5569B5879}" srcId="{929DE708-61B8-4AAE-8AC9-30B5A8114CFB}" destId="{4268820C-C8FD-449F-8CD7-04113E0AD72B}" srcOrd="0" destOrd="0" parTransId="{800D579B-5ED4-46D1-BDD8-7F710F182487}" sibTransId="{E28DDBBB-C459-4623-A51A-AB5803521F87}"/>
    <dgm:cxn modelId="{0CD79B32-F743-4444-BBC6-539B791C9CED}" type="presParOf" srcId="{BE199398-0381-4EEA-AE18-7A2B92AF8885}" destId="{63A1F626-46AF-4C45-9D25-95ABDD7EBF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DF786-DE9B-4AEF-8C3D-DF9CE00B6C0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C91DA-722C-4BAA-AB9F-2B1ACA9F00DB}">
      <dgm:prSet/>
      <dgm:spPr>
        <a:solidFill>
          <a:schemeClr val="accent2"/>
        </a:solidFill>
      </dgm:spPr>
      <dgm:t>
        <a:bodyPr/>
        <a:lstStyle/>
        <a:p>
          <a:r>
            <a:rPr lang="uk-UA" i="1" dirty="0" smtClean="0">
              <a:solidFill>
                <a:srgbClr val="FFFF00"/>
              </a:solidFill>
            </a:rPr>
            <a:t>- в</a:t>
          </a:r>
          <a:r>
            <a:rPr lang="uk-UA" i="1" noProof="0" dirty="0" err="1" smtClean="0">
              <a:solidFill>
                <a:srgbClr val="FFFF00"/>
              </a:solidFill>
            </a:rPr>
            <a:t>ипускник</a:t>
          </a:r>
          <a:r>
            <a:rPr lang="uk-UA" i="1" noProof="0" dirty="0" smtClean="0">
              <a:solidFill>
                <a:srgbClr val="FFFF00"/>
              </a:solidFill>
            </a:rPr>
            <a:t> знайомий з діяльністю підрозділів  підприємства (структурою, особливостями технологічних процесів, маркетингом, кадровими питаннями, організацією стратегічно важливих </a:t>
          </a:r>
          <a:r>
            <a:rPr lang="uk-UA" i="1" noProof="0" dirty="0" err="1" smtClean="0">
              <a:solidFill>
                <a:srgbClr val="FFFF00"/>
              </a:solidFill>
            </a:rPr>
            <a:t>закупівель</a:t>
          </a:r>
          <a:r>
            <a:rPr lang="uk-UA" i="1" noProof="0" dirty="0" smtClean="0">
              <a:solidFill>
                <a:srgbClr val="FFFF00"/>
              </a:solidFill>
            </a:rPr>
            <a:t> тощо). Він зразу може приступити до роботи і працювати ефективно. </a:t>
          </a:r>
          <a:endParaRPr lang="ru-RU" i="1" dirty="0" smtClean="0">
            <a:solidFill>
              <a:srgbClr val="FFFF00"/>
            </a:solidFill>
          </a:endParaRPr>
        </a:p>
      </dgm:t>
    </dgm:pt>
    <dgm:pt modelId="{7F532AEC-0EC1-48F4-94A3-B951E1B9E892}" type="parTrans" cxnId="{AAB157AD-24A6-4475-A978-41E0BF3B9D4B}">
      <dgm:prSet/>
      <dgm:spPr/>
      <dgm:t>
        <a:bodyPr/>
        <a:lstStyle/>
        <a:p>
          <a:endParaRPr lang="ru-RU"/>
        </a:p>
      </dgm:t>
    </dgm:pt>
    <dgm:pt modelId="{CC1B495F-C424-47D7-B93F-82A9121D2FE5}" type="sibTrans" cxnId="{AAB157AD-24A6-4475-A978-41E0BF3B9D4B}">
      <dgm:prSet/>
      <dgm:spPr/>
      <dgm:t>
        <a:bodyPr/>
        <a:lstStyle/>
        <a:p>
          <a:endParaRPr lang="ru-RU"/>
        </a:p>
      </dgm:t>
    </dgm:pt>
    <dgm:pt modelId="{D3FBD596-90E7-4A1C-967E-97B2F9E9E53D}">
      <dgm:prSet/>
      <dgm:spPr>
        <a:solidFill>
          <a:schemeClr val="accent2"/>
        </a:solidFill>
      </dgm:spPr>
      <dgm:t>
        <a:bodyPr/>
        <a:lstStyle/>
        <a:p>
          <a:r>
            <a:rPr lang="uk-UA" i="1" dirty="0" smtClean="0">
              <a:solidFill>
                <a:srgbClr val="FFFF00"/>
              </a:solidFill>
            </a:rPr>
            <a:t>- </a:t>
          </a:r>
          <a:r>
            <a:rPr lang="uk-UA" i="1" noProof="0" dirty="0" smtClean="0">
              <a:solidFill>
                <a:srgbClr val="FFFF00"/>
              </a:solidFill>
            </a:rPr>
            <a:t>отримує гарантію, що випускники закладу професійної освіти  розпочнуть свою трудову діяльність саме у них,  має змогу відібрати кращих;</a:t>
          </a:r>
          <a:endParaRPr lang="uk-UA" i="1" noProof="0" dirty="0" smtClean="0">
            <a:solidFill>
              <a:srgbClr val="FFFF00"/>
            </a:solidFill>
          </a:endParaRPr>
        </a:p>
      </dgm:t>
    </dgm:pt>
    <dgm:pt modelId="{B3AD2ECC-F2AC-4804-A976-58FF9E0E6051}" type="parTrans" cxnId="{A690EA1C-C5C0-446E-B55C-C49BE6E55E47}">
      <dgm:prSet/>
      <dgm:spPr/>
      <dgm:t>
        <a:bodyPr/>
        <a:lstStyle/>
        <a:p>
          <a:endParaRPr lang="ru-RU"/>
        </a:p>
      </dgm:t>
    </dgm:pt>
    <dgm:pt modelId="{B2522EAC-E820-465A-B162-CBEE5394A27C}" type="sibTrans" cxnId="{A690EA1C-C5C0-446E-B55C-C49BE6E55E47}">
      <dgm:prSet/>
      <dgm:spPr/>
      <dgm:t>
        <a:bodyPr/>
        <a:lstStyle/>
        <a:p>
          <a:endParaRPr lang="ru-RU"/>
        </a:p>
      </dgm:t>
    </dgm:pt>
    <dgm:pt modelId="{F50925CF-A581-4804-9029-BCBC98DB2391}">
      <dgm:prSet/>
      <dgm:spPr>
        <a:solidFill>
          <a:schemeClr val="accent2"/>
        </a:solidFill>
      </dgm:spPr>
      <dgm:t>
        <a:bodyPr/>
        <a:lstStyle/>
        <a:p>
          <a:r>
            <a:rPr lang="uk-UA" i="1" dirty="0" smtClean="0">
              <a:solidFill>
                <a:srgbClr val="FFFF00"/>
              </a:solidFill>
            </a:rPr>
            <a:t>- </a:t>
          </a:r>
          <a:r>
            <a:rPr lang="uk-UA" i="1" noProof="0" dirty="0" smtClean="0">
              <a:solidFill>
                <a:srgbClr val="FFFF00"/>
              </a:solidFill>
            </a:rPr>
            <a:t>інвестиції у власне майбутнє, підвищуючи також і свій імідж як роботодавців</a:t>
          </a:r>
          <a:endParaRPr lang="uk-UA" i="1" noProof="0" dirty="0" smtClean="0">
            <a:solidFill>
              <a:srgbClr val="FFFF00"/>
            </a:solidFill>
          </a:endParaRPr>
        </a:p>
      </dgm:t>
    </dgm:pt>
    <dgm:pt modelId="{892F84B6-2D4B-4D67-A2DF-F94EB189362B}" type="parTrans" cxnId="{32115BF9-55F0-432C-B74F-21244D61C711}">
      <dgm:prSet/>
      <dgm:spPr/>
      <dgm:t>
        <a:bodyPr/>
        <a:lstStyle/>
        <a:p>
          <a:endParaRPr lang="ru-RU"/>
        </a:p>
      </dgm:t>
    </dgm:pt>
    <dgm:pt modelId="{BC72764D-E4BC-4738-B075-D4CC9097F4C9}" type="sibTrans" cxnId="{32115BF9-55F0-432C-B74F-21244D61C711}">
      <dgm:prSet/>
      <dgm:spPr/>
      <dgm:t>
        <a:bodyPr/>
        <a:lstStyle/>
        <a:p>
          <a:endParaRPr lang="ru-RU"/>
        </a:p>
      </dgm:t>
    </dgm:pt>
    <dgm:pt modelId="{687E3C10-E539-42B2-AFBC-C2D31C30D54F}" type="pres">
      <dgm:prSet presAssocID="{F30DF786-DE9B-4AEF-8C3D-DF9CE00B6C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88C03-BEAB-4D97-ACE6-F7B423DCCFA1}" type="pres">
      <dgm:prSet presAssocID="{357C91DA-722C-4BAA-AB9F-2B1ACA9F00DB}" presName="node" presStyleLbl="node1" presStyleIdx="0" presStyleCnt="3" custScaleX="111548" custScaleY="115811" custLinFactNeighborX="48472" custLinFactNeighborY="9486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311940E-FD30-46C8-A9C4-402FCCCC774E}" type="pres">
      <dgm:prSet presAssocID="{CC1B495F-C424-47D7-B93F-82A9121D2FE5}" presName="sibTrans" presStyleCnt="0"/>
      <dgm:spPr/>
    </dgm:pt>
    <dgm:pt modelId="{16A42D79-57EE-4C86-94DF-EC2881FDCDDC}" type="pres">
      <dgm:prSet presAssocID="{D3FBD596-90E7-4A1C-967E-97B2F9E9E53D}" presName="node" presStyleLbl="node1" presStyleIdx="1" presStyleCnt="3" custScaleX="92832" custScaleY="78036" custLinFactNeighborX="-2842" custLinFactNeighborY="-763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9F03B6F-2A79-4851-9D1A-3C15D503E208}" type="pres">
      <dgm:prSet presAssocID="{B2522EAC-E820-465A-B162-CBEE5394A27C}" presName="sibTrans" presStyleCnt="0"/>
      <dgm:spPr/>
    </dgm:pt>
    <dgm:pt modelId="{F1CC3B35-EC02-4352-82C8-4595C6BB6C94}" type="pres">
      <dgm:prSet presAssocID="{F50925CF-A581-4804-9029-BCBC98DB2391}" presName="node" presStyleLbl="node1" presStyleIdx="2" presStyleCnt="3" custScaleX="91032" custScaleY="77511" custLinFactY="-21228" custLinFactNeighborX="-58832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32115BF9-55F0-432C-B74F-21244D61C711}" srcId="{F30DF786-DE9B-4AEF-8C3D-DF9CE00B6C09}" destId="{F50925CF-A581-4804-9029-BCBC98DB2391}" srcOrd="2" destOrd="0" parTransId="{892F84B6-2D4B-4D67-A2DF-F94EB189362B}" sibTransId="{BC72764D-E4BC-4738-B075-D4CC9097F4C9}"/>
    <dgm:cxn modelId="{105DDADB-D4E4-438D-B4E3-207D23C89DA8}" type="presOf" srcId="{F30DF786-DE9B-4AEF-8C3D-DF9CE00B6C09}" destId="{687E3C10-E539-42B2-AFBC-C2D31C30D54F}" srcOrd="0" destOrd="0" presId="urn:microsoft.com/office/officeart/2005/8/layout/default#2"/>
    <dgm:cxn modelId="{A690EA1C-C5C0-446E-B55C-C49BE6E55E47}" srcId="{F30DF786-DE9B-4AEF-8C3D-DF9CE00B6C09}" destId="{D3FBD596-90E7-4A1C-967E-97B2F9E9E53D}" srcOrd="1" destOrd="0" parTransId="{B3AD2ECC-F2AC-4804-A976-58FF9E0E6051}" sibTransId="{B2522EAC-E820-465A-B162-CBEE5394A27C}"/>
    <dgm:cxn modelId="{61A3AE37-BC63-46E9-B148-EC7643FAF49F}" type="presOf" srcId="{D3FBD596-90E7-4A1C-967E-97B2F9E9E53D}" destId="{16A42D79-57EE-4C86-94DF-EC2881FDCDDC}" srcOrd="0" destOrd="0" presId="urn:microsoft.com/office/officeart/2005/8/layout/default#2"/>
    <dgm:cxn modelId="{293B0C83-B45A-489E-9909-1D1465071ACC}" type="presOf" srcId="{357C91DA-722C-4BAA-AB9F-2B1ACA9F00DB}" destId="{52D88C03-BEAB-4D97-ACE6-F7B423DCCFA1}" srcOrd="0" destOrd="0" presId="urn:microsoft.com/office/officeart/2005/8/layout/default#2"/>
    <dgm:cxn modelId="{AAB157AD-24A6-4475-A978-41E0BF3B9D4B}" srcId="{F30DF786-DE9B-4AEF-8C3D-DF9CE00B6C09}" destId="{357C91DA-722C-4BAA-AB9F-2B1ACA9F00DB}" srcOrd="0" destOrd="0" parTransId="{7F532AEC-0EC1-48F4-94A3-B951E1B9E892}" sibTransId="{CC1B495F-C424-47D7-B93F-82A9121D2FE5}"/>
    <dgm:cxn modelId="{A5218E3E-CFC3-47E4-BF86-184F85979FEA}" type="presOf" srcId="{F50925CF-A581-4804-9029-BCBC98DB2391}" destId="{F1CC3B35-EC02-4352-82C8-4595C6BB6C94}" srcOrd="0" destOrd="0" presId="urn:microsoft.com/office/officeart/2005/8/layout/default#2"/>
    <dgm:cxn modelId="{AC5F9FCA-878A-49BB-A95A-22DADBCD7D1E}" type="presParOf" srcId="{687E3C10-E539-42B2-AFBC-C2D31C30D54F}" destId="{52D88C03-BEAB-4D97-ACE6-F7B423DCCFA1}" srcOrd="0" destOrd="0" presId="urn:microsoft.com/office/officeart/2005/8/layout/default#2"/>
    <dgm:cxn modelId="{F9472469-CF1D-4438-BADB-87B95A9C96E6}" type="presParOf" srcId="{687E3C10-E539-42B2-AFBC-C2D31C30D54F}" destId="{8311940E-FD30-46C8-A9C4-402FCCCC774E}" srcOrd="1" destOrd="0" presId="urn:microsoft.com/office/officeart/2005/8/layout/default#2"/>
    <dgm:cxn modelId="{50EEB0BE-C6EE-4EF4-A1A0-ED9ABB324D68}" type="presParOf" srcId="{687E3C10-E539-42B2-AFBC-C2D31C30D54F}" destId="{16A42D79-57EE-4C86-94DF-EC2881FDCDDC}" srcOrd="2" destOrd="0" presId="urn:microsoft.com/office/officeart/2005/8/layout/default#2"/>
    <dgm:cxn modelId="{1FEC417F-3FA4-4E4E-B301-DEE9EB917EF3}" type="presParOf" srcId="{687E3C10-E539-42B2-AFBC-C2D31C30D54F}" destId="{79F03B6F-2A79-4851-9D1A-3C15D503E208}" srcOrd="3" destOrd="0" presId="urn:microsoft.com/office/officeart/2005/8/layout/default#2"/>
    <dgm:cxn modelId="{68B9AAD8-496D-491D-94B7-25EABAAE19F5}" type="presParOf" srcId="{687E3C10-E539-42B2-AFBC-C2D31C30D54F}" destId="{F1CC3B35-EC02-4352-82C8-4595C6BB6C94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DE708-61B8-4AAE-8AC9-30B5A8114C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8820C-C8FD-449F-8CD7-04113E0AD72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>
            <a:alpha val="99000"/>
          </a:srgbClr>
        </a:solidFill>
      </dgm:spPr>
      <dgm:t>
        <a:bodyPr/>
        <a:lstStyle/>
        <a:p>
          <a:pPr algn="ctr" rtl="0"/>
          <a:r>
            <a:rPr lang="uk-UA" b="1" dirty="0" smtClean="0">
              <a:solidFill>
                <a:srgbClr val="FFFF00"/>
              </a:solidFill>
            </a:rPr>
            <a:t>Що отримує ліцей:</a:t>
          </a:r>
          <a:endParaRPr lang="ru-RU" dirty="0">
            <a:solidFill>
              <a:srgbClr val="FFFF00"/>
            </a:solidFill>
          </a:endParaRPr>
        </a:p>
      </dgm:t>
    </dgm:pt>
    <dgm:pt modelId="{800D579B-5ED4-46D1-BDD8-7F710F182487}" type="parTrans" cxnId="{EEC67E16-2AAD-4964-8AC8-22E5569B5879}">
      <dgm:prSet/>
      <dgm:spPr/>
      <dgm:t>
        <a:bodyPr/>
        <a:lstStyle/>
        <a:p>
          <a:endParaRPr lang="ru-RU"/>
        </a:p>
      </dgm:t>
    </dgm:pt>
    <dgm:pt modelId="{E28DDBBB-C459-4623-A51A-AB5803521F87}" type="sibTrans" cxnId="{EEC67E16-2AAD-4964-8AC8-22E5569B5879}">
      <dgm:prSet/>
      <dgm:spPr/>
      <dgm:t>
        <a:bodyPr/>
        <a:lstStyle/>
        <a:p>
          <a:endParaRPr lang="ru-RU"/>
        </a:p>
      </dgm:t>
    </dgm:pt>
    <dgm:pt modelId="{BE199398-0381-4EEA-AE18-7A2B92AF8885}" type="pres">
      <dgm:prSet presAssocID="{929DE708-61B8-4AAE-8AC9-30B5A8114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F626-46AF-4C45-9D25-95ABDD7EBF98}" type="pres">
      <dgm:prSet presAssocID="{4268820C-C8FD-449F-8CD7-04113E0AD72B}" presName="parentText" presStyleLbl="node1" presStyleIdx="0" presStyleCnt="1" custLinFactNeighborX="126" custLinFactNeighborY="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88C79-9E86-4FDA-BC6A-7BCD04BEEBC6}" type="presOf" srcId="{929DE708-61B8-4AAE-8AC9-30B5A8114CFB}" destId="{BE199398-0381-4EEA-AE18-7A2B92AF8885}" srcOrd="0" destOrd="0" presId="urn:microsoft.com/office/officeart/2005/8/layout/vList2"/>
    <dgm:cxn modelId="{19679D43-DBD2-42E8-8536-B7386373FB0E}" type="presOf" srcId="{4268820C-C8FD-449F-8CD7-04113E0AD72B}" destId="{63A1F626-46AF-4C45-9D25-95ABDD7EBF98}" srcOrd="0" destOrd="0" presId="urn:microsoft.com/office/officeart/2005/8/layout/vList2"/>
    <dgm:cxn modelId="{EEC67E16-2AAD-4964-8AC8-22E5569B5879}" srcId="{929DE708-61B8-4AAE-8AC9-30B5A8114CFB}" destId="{4268820C-C8FD-449F-8CD7-04113E0AD72B}" srcOrd="0" destOrd="0" parTransId="{800D579B-5ED4-46D1-BDD8-7F710F182487}" sibTransId="{E28DDBBB-C459-4623-A51A-AB5803521F87}"/>
    <dgm:cxn modelId="{9F108F10-D7E0-4492-8057-2141567ADE4D}" type="presParOf" srcId="{BE199398-0381-4EEA-AE18-7A2B92AF8885}" destId="{63A1F626-46AF-4C45-9D25-95ABDD7EBF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DF786-DE9B-4AEF-8C3D-DF9CE00B6C0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C91DA-722C-4BAA-AB9F-2B1ACA9F00DB}">
      <dgm:prSet/>
      <dgm:spPr>
        <a:solidFill>
          <a:schemeClr val="accent2"/>
        </a:solidFill>
      </dgm:spPr>
      <dgm:t>
        <a:bodyPr/>
        <a:lstStyle/>
        <a:p>
          <a:r>
            <a:rPr lang="uk-UA" i="1" dirty="0" smtClean="0">
              <a:solidFill>
                <a:srgbClr val="FFFF00"/>
              </a:solidFill>
            </a:rPr>
            <a:t>Тісну співпрацю з роботодавцем для більш якісної підготовки кваліфікованого робітника</a:t>
          </a:r>
          <a:endParaRPr lang="ru-RU" i="1" dirty="0" smtClean="0">
            <a:solidFill>
              <a:srgbClr val="FFFF00"/>
            </a:solidFill>
          </a:endParaRPr>
        </a:p>
      </dgm:t>
    </dgm:pt>
    <dgm:pt modelId="{7F532AEC-0EC1-48F4-94A3-B951E1B9E892}" type="parTrans" cxnId="{AAB157AD-24A6-4475-A978-41E0BF3B9D4B}">
      <dgm:prSet/>
      <dgm:spPr/>
      <dgm:t>
        <a:bodyPr/>
        <a:lstStyle/>
        <a:p>
          <a:endParaRPr lang="ru-RU"/>
        </a:p>
      </dgm:t>
    </dgm:pt>
    <dgm:pt modelId="{CC1B495F-C424-47D7-B93F-82A9121D2FE5}" type="sibTrans" cxnId="{AAB157AD-24A6-4475-A978-41E0BF3B9D4B}">
      <dgm:prSet/>
      <dgm:spPr/>
      <dgm:t>
        <a:bodyPr/>
        <a:lstStyle/>
        <a:p>
          <a:endParaRPr lang="ru-RU"/>
        </a:p>
      </dgm:t>
    </dgm:pt>
    <dgm:pt modelId="{D3FBD596-90E7-4A1C-967E-97B2F9E9E53D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Значну економію матеріалів, енергоресурсів</a:t>
          </a:r>
        </a:p>
      </dgm:t>
    </dgm:pt>
    <dgm:pt modelId="{B3AD2ECC-F2AC-4804-A976-58FF9E0E6051}" type="parTrans" cxnId="{A690EA1C-C5C0-446E-B55C-C49BE6E55E47}">
      <dgm:prSet/>
      <dgm:spPr/>
      <dgm:t>
        <a:bodyPr/>
        <a:lstStyle/>
        <a:p>
          <a:endParaRPr lang="ru-RU"/>
        </a:p>
      </dgm:t>
    </dgm:pt>
    <dgm:pt modelId="{B2522EAC-E820-465A-B162-CBEE5394A27C}" type="sibTrans" cxnId="{A690EA1C-C5C0-446E-B55C-C49BE6E55E47}">
      <dgm:prSet/>
      <dgm:spPr/>
      <dgm:t>
        <a:bodyPr/>
        <a:lstStyle/>
        <a:p>
          <a:endParaRPr lang="ru-RU"/>
        </a:p>
      </dgm:t>
    </dgm:pt>
    <dgm:pt modelId="{F50925CF-A581-4804-9029-BCBC98DB2391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Скорочення витрат на закупівлю та утримання дорогого виробничого обладнання</a:t>
          </a:r>
        </a:p>
      </dgm:t>
    </dgm:pt>
    <dgm:pt modelId="{892F84B6-2D4B-4D67-A2DF-F94EB189362B}" type="parTrans" cxnId="{32115BF9-55F0-432C-B74F-21244D61C711}">
      <dgm:prSet/>
      <dgm:spPr/>
      <dgm:t>
        <a:bodyPr/>
        <a:lstStyle/>
        <a:p>
          <a:endParaRPr lang="ru-RU"/>
        </a:p>
      </dgm:t>
    </dgm:pt>
    <dgm:pt modelId="{BC72764D-E4BC-4738-B075-D4CC9097F4C9}" type="sibTrans" cxnId="{32115BF9-55F0-432C-B74F-21244D61C711}">
      <dgm:prSet/>
      <dgm:spPr/>
      <dgm:t>
        <a:bodyPr/>
        <a:lstStyle/>
        <a:p>
          <a:endParaRPr lang="ru-RU"/>
        </a:p>
      </dgm:t>
    </dgm:pt>
    <dgm:pt modelId="{622340D9-CBBF-467F-9708-DEC3D074469F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Більш високий відсоток працевлаштованих випускників за обраною професією</a:t>
          </a:r>
          <a:endParaRPr lang="uk-UA" i="1" noProof="0" dirty="0">
            <a:solidFill>
              <a:srgbClr val="FFFF00"/>
            </a:solidFill>
          </a:endParaRPr>
        </a:p>
      </dgm:t>
    </dgm:pt>
    <dgm:pt modelId="{F6C21BFF-4429-4FDF-8C17-BCBD349DBA4E}" type="parTrans" cxnId="{33D10B08-DDA8-4074-BBAA-CE6D234F6837}">
      <dgm:prSet/>
      <dgm:spPr/>
      <dgm:t>
        <a:bodyPr/>
        <a:lstStyle/>
        <a:p>
          <a:endParaRPr lang="ru-RU"/>
        </a:p>
      </dgm:t>
    </dgm:pt>
    <dgm:pt modelId="{BD569D90-A556-4DFB-BDC2-706D8BEF13DB}" type="sibTrans" cxnId="{33D10B08-DDA8-4074-BBAA-CE6D234F6837}">
      <dgm:prSet/>
      <dgm:spPr/>
      <dgm:t>
        <a:bodyPr/>
        <a:lstStyle/>
        <a:p>
          <a:endParaRPr lang="ru-RU"/>
        </a:p>
      </dgm:t>
    </dgm:pt>
    <dgm:pt modelId="{687E3C10-E539-42B2-AFBC-C2D31C30D54F}" type="pres">
      <dgm:prSet presAssocID="{F30DF786-DE9B-4AEF-8C3D-DF9CE00B6C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88C03-BEAB-4D97-ACE6-F7B423DCCFA1}" type="pres">
      <dgm:prSet presAssocID="{357C91DA-722C-4BAA-AB9F-2B1ACA9F00DB}" presName="node" presStyleLbl="node1" presStyleIdx="0" presStyleCnt="4" custLinFactNeighborX="402" custLinFactNeighborY="-380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311940E-FD30-46C8-A9C4-402FCCCC774E}" type="pres">
      <dgm:prSet presAssocID="{CC1B495F-C424-47D7-B93F-82A9121D2FE5}" presName="sibTrans" presStyleCnt="0"/>
      <dgm:spPr/>
    </dgm:pt>
    <dgm:pt modelId="{16A42D79-57EE-4C86-94DF-EC2881FDCDDC}" type="pres">
      <dgm:prSet presAssocID="{D3FBD596-90E7-4A1C-967E-97B2F9E9E53D}" presName="node" presStyleLbl="node1" presStyleIdx="1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9F03B6F-2A79-4851-9D1A-3C15D503E208}" type="pres">
      <dgm:prSet presAssocID="{B2522EAC-E820-465A-B162-CBEE5394A27C}" presName="sibTrans" presStyleCnt="0"/>
      <dgm:spPr/>
    </dgm:pt>
    <dgm:pt modelId="{F1CC3B35-EC02-4352-82C8-4595C6BB6C94}" type="pres">
      <dgm:prSet presAssocID="{F50925CF-A581-4804-9029-BCBC98DB2391}" presName="node" presStyleLbl="node1" presStyleIdx="2" presStyleCnt="4" custLinFactNeighborX="1599" custLinFactNeighborY="8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6E97F71-491B-4E52-AD1C-7F577181EAA3}" type="pres">
      <dgm:prSet presAssocID="{BC72764D-E4BC-4738-B075-D4CC9097F4C9}" presName="sibTrans" presStyleCnt="0"/>
      <dgm:spPr/>
    </dgm:pt>
    <dgm:pt modelId="{F1C6BBF4-DBF0-4478-86DE-1948E0D146FF}" type="pres">
      <dgm:prSet presAssocID="{622340D9-CBBF-467F-9708-DEC3D074469F}" presName="node" presStyleLbl="node1" presStyleIdx="3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A690EA1C-C5C0-446E-B55C-C49BE6E55E47}" srcId="{F30DF786-DE9B-4AEF-8C3D-DF9CE00B6C09}" destId="{D3FBD596-90E7-4A1C-967E-97B2F9E9E53D}" srcOrd="1" destOrd="0" parTransId="{B3AD2ECC-F2AC-4804-A976-58FF9E0E6051}" sibTransId="{B2522EAC-E820-465A-B162-CBEE5394A27C}"/>
    <dgm:cxn modelId="{D4FFC3E1-2402-4426-85F2-F77F7BD1175D}" type="presOf" srcId="{357C91DA-722C-4BAA-AB9F-2B1ACA9F00DB}" destId="{52D88C03-BEAB-4D97-ACE6-F7B423DCCFA1}" srcOrd="0" destOrd="0" presId="urn:microsoft.com/office/officeart/2005/8/layout/default#2"/>
    <dgm:cxn modelId="{634657EB-DB5F-4CA1-AC66-1620B4040E57}" type="presOf" srcId="{F30DF786-DE9B-4AEF-8C3D-DF9CE00B6C09}" destId="{687E3C10-E539-42B2-AFBC-C2D31C30D54F}" srcOrd="0" destOrd="0" presId="urn:microsoft.com/office/officeart/2005/8/layout/default#2"/>
    <dgm:cxn modelId="{B3B24E7E-DFC3-411F-9DFD-D4DEDEACFE2A}" type="presOf" srcId="{F50925CF-A581-4804-9029-BCBC98DB2391}" destId="{F1CC3B35-EC02-4352-82C8-4595C6BB6C94}" srcOrd="0" destOrd="0" presId="urn:microsoft.com/office/officeart/2005/8/layout/default#2"/>
    <dgm:cxn modelId="{5FFDBB3F-DE3F-46B4-A437-C0B99BD00123}" type="presOf" srcId="{D3FBD596-90E7-4A1C-967E-97B2F9E9E53D}" destId="{16A42D79-57EE-4C86-94DF-EC2881FDCDDC}" srcOrd="0" destOrd="0" presId="urn:microsoft.com/office/officeart/2005/8/layout/default#2"/>
    <dgm:cxn modelId="{33D10B08-DDA8-4074-BBAA-CE6D234F6837}" srcId="{F30DF786-DE9B-4AEF-8C3D-DF9CE00B6C09}" destId="{622340D9-CBBF-467F-9708-DEC3D074469F}" srcOrd="3" destOrd="0" parTransId="{F6C21BFF-4429-4FDF-8C17-BCBD349DBA4E}" sibTransId="{BD569D90-A556-4DFB-BDC2-706D8BEF13DB}"/>
    <dgm:cxn modelId="{AAB157AD-24A6-4475-A978-41E0BF3B9D4B}" srcId="{F30DF786-DE9B-4AEF-8C3D-DF9CE00B6C09}" destId="{357C91DA-722C-4BAA-AB9F-2B1ACA9F00DB}" srcOrd="0" destOrd="0" parTransId="{7F532AEC-0EC1-48F4-94A3-B951E1B9E892}" sibTransId="{CC1B495F-C424-47D7-B93F-82A9121D2FE5}"/>
    <dgm:cxn modelId="{32115BF9-55F0-432C-B74F-21244D61C711}" srcId="{F30DF786-DE9B-4AEF-8C3D-DF9CE00B6C09}" destId="{F50925CF-A581-4804-9029-BCBC98DB2391}" srcOrd="2" destOrd="0" parTransId="{892F84B6-2D4B-4D67-A2DF-F94EB189362B}" sibTransId="{BC72764D-E4BC-4738-B075-D4CC9097F4C9}"/>
    <dgm:cxn modelId="{1F4DAA92-8AB7-4EFA-B0B1-29E163FFD937}" type="presOf" srcId="{622340D9-CBBF-467F-9708-DEC3D074469F}" destId="{F1C6BBF4-DBF0-4478-86DE-1948E0D146FF}" srcOrd="0" destOrd="0" presId="urn:microsoft.com/office/officeart/2005/8/layout/default#2"/>
    <dgm:cxn modelId="{7B6B07D7-996B-4977-8833-46B65387B07E}" type="presParOf" srcId="{687E3C10-E539-42B2-AFBC-C2D31C30D54F}" destId="{52D88C03-BEAB-4D97-ACE6-F7B423DCCFA1}" srcOrd="0" destOrd="0" presId="urn:microsoft.com/office/officeart/2005/8/layout/default#2"/>
    <dgm:cxn modelId="{1E370508-140B-46E1-B829-6C7D71C47FDF}" type="presParOf" srcId="{687E3C10-E539-42B2-AFBC-C2D31C30D54F}" destId="{8311940E-FD30-46C8-A9C4-402FCCCC774E}" srcOrd="1" destOrd="0" presId="urn:microsoft.com/office/officeart/2005/8/layout/default#2"/>
    <dgm:cxn modelId="{400503A3-896D-4B40-98F2-5D71528F699F}" type="presParOf" srcId="{687E3C10-E539-42B2-AFBC-C2D31C30D54F}" destId="{16A42D79-57EE-4C86-94DF-EC2881FDCDDC}" srcOrd="2" destOrd="0" presId="urn:microsoft.com/office/officeart/2005/8/layout/default#2"/>
    <dgm:cxn modelId="{7CEAB37E-D023-473C-956E-F587B2D01B5B}" type="presParOf" srcId="{687E3C10-E539-42B2-AFBC-C2D31C30D54F}" destId="{79F03B6F-2A79-4851-9D1A-3C15D503E208}" srcOrd="3" destOrd="0" presId="urn:microsoft.com/office/officeart/2005/8/layout/default#2"/>
    <dgm:cxn modelId="{D2431FCD-B935-4B08-83CE-D30AE6EA59E2}" type="presParOf" srcId="{687E3C10-E539-42B2-AFBC-C2D31C30D54F}" destId="{F1CC3B35-EC02-4352-82C8-4595C6BB6C94}" srcOrd="4" destOrd="0" presId="urn:microsoft.com/office/officeart/2005/8/layout/default#2"/>
    <dgm:cxn modelId="{0F18CD23-59C4-412C-B234-E060E2C36DAB}" type="presParOf" srcId="{687E3C10-E539-42B2-AFBC-C2D31C30D54F}" destId="{26E97F71-491B-4E52-AD1C-7F577181EAA3}" srcOrd="5" destOrd="0" presId="urn:microsoft.com/office/officeart/2005/8/layout/default#2"/>
    <dgm:cxn modelId="{3B819C91-088D-490D-9754-6485A2767721}" type="presParOf" srcId="{687E3C10-E539-42B2-AFBC-C2D31C30D54F}" destId="{F1C6BBF4-DBF0-4478-86DE-1948E0D146FF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DE708-61B8-4AAE-8AC9-30B5A8114C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8820C-C8FD-449F-8CD7-04113E0AD72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7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pPr algn="ctr" rtl="0"/>
          <a:r>
            <a:rPr lang="uk-UA" b="1" dirty="0" smtClean="0">
              <a:solidFill>
                <a:srgbClr val="FFFF00"/>
              </a:solidFill>
            </a:rPr>
            <a:t>Що отримує учень:</a:t>
          </a:r>
          <a:endParaRPr lang="ru-RU" dirty="0">
            <a:solidFill>
              <a:srgbClr val="FFFF00"/>
            </a:solidFill>
          </a:endParaRPr>
        </a:p>
      </dgm:t>
    </dgm:pt>
    <dgm:pt modelId="{800D579B-5ED4-46D1-BDD8-7F710F182487}" type="parTrans" cxnId="{EEC67E16-2AAD-4964-8AC8-22E5569B5879}">
      <dgm:prSet/>
      <dgm:spPr/>
      <dgm:t>
        <a:bodyPr/>
        <a:lstStyle/>
        <a:p>
          <a:endParaRPr lang="ru-RU"/>
        </a:p>
      </dgm:t>
    </dgm:pt>
    <dgm:pt modelId="{E28DDBBB-C459-4623-A51A-AB5803521F87}" type="sibTrans" cxnId="{EEC67E16-2AAD-4964-8AC8-22E5569B5879}">
      <dgm:prSet/>
      <dgm:spPr/>
      <dgm:t>
        <a:bodyPr/>
        <a:lstStyle/>
        <a:p>
          <a:endParaRPr lang="ru-RU"/>
        </a:p>
      </dgm:t>
    </dgm:pt>
    <dgm:pt modelId="{BE199398-0381-4EEA-AE18-7A2B92AF8885}" type="pres">
      <dgm:prSet presAssocID="{929DE708-61B8-4AAE-8AC9-30B5A8114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F626-46AF-4C45-9D25-95ABDD7EBF98}" type="pres">
      <dgm:prSet presAssocID="{4268820C-C8FD-449F-8CD7-04113E0AD72B}" presName="parentText" presStyleLbl="node1" presStyleIdx="0" presStyleCnt="1" custLinFactNeighborX="126" custLinFactNeighborY="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CE9A2-17ED-48C2-B458-00EE062226B7}" type="presOf" srcId="{4268820C-C8FD-449F-8CD7-04113E0AD72B}" destId="{63A1F626-46AF-4C45-9D25-95ABDD7EBF98}" srcOrd="0" destOrd="0" presId="urn:microsoft.com/office/officeart/2005/8/layout/vList2"/>
    <dgm:cxn modelId="{BFB91AF9-F3C5-4D95-8C31-CE60AC1A2E34}" type="presOf" srcId="{929DE708-61B8-4AAE-8AC9-30B5A8114CFB}" destId="{BE199398-0381-4EEA-AE18-7A2B92AF8885}" srcOrd="0" destOrd="0" presId="urn:microsoft.com/office/officeart/2005/8/layout/vList2"/>
    <dgm:cxn modelId="{EEC67E16-2AAD-4964-8AC8-22E5569B5879}" srcId="{929DE708-61B8-4AAE-8AC9-30B5A8114CFB}" destId="{4268820C-C8FD-449F-8CD7-04113E0AD72B}" srcOrd="0" destOrd="0" parTransId="{800D579B-5ED4-46D1-BDD8-7F710F182487}" sibTransId="{E28DDBBB-C459-4623-A51A-AB5803521F87}"/>
    <dgm:cxn modelId="{B59F19B0-9DF4-4B13-B9DD-AB1DC67ADB77}" type="presParOf" srcId="{BE199398-0381-4EEA-AE18-7A2B92AF8885}" destId="{63A1F626-46AF-4C45-9D25-95ABDD7EBF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DF786-DE9B-4AEF-8C3D-DF9CE00B6C0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5B065-78C2-4CE5-9B36-79117C1EB688}">
      <dgm:prSet phldrT="[Текст]"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фінансову впевненість під час навчання, гарантії працевлаштування</a:t>
          </a:r>
          <a:endParaRPr lang="uk-UA" i="1" noProof="0" dirty="0">
            <a:solidFill>
              <a:srgbClr val="FFFF00"/>
            </a:solidFill>
          </a:endParaRPr>
        </a:p>
      </dgm:t>
    </dgm:pt>
    <dgm:pt modelId="{B175B5CC-4CCE-4FA3-98AB-AC82DAAA47DF}" type="parTrans" cxnId="{85EE3DCC-756F-4E7E-A0F1-6F27098EFACA}">
      <dgm:prSet/>
      <dgm:spPr/>
      <dgm:t>
        <a:bodyPr/>
        <a:lstStyle/>
        <a:p>
          <a:endParaRPr lang="ru-RU"/>
        </a:p>
      </dgm:t>
    </dgm:pt>
    <dgm:pt modelId="{2752FB0F-E302-4CF8-87AA-0C111996BBB9}" type="sibTrans" cxnId="{85EE3DCC-756F-4E7E-A0F1-6F27098EFACA}">
      <dgm:prSet/>
      <dgm:spPr/>
      <dgm:t>
        <a:bodyPr/>
        <a:lstStyle/>
        <a:p>
          <a:endParaRPr lang="ru-RU"/>
        </a:p>
      </dgm:t>
    </dgm:pt>
    <dgm:pt modelId="{357C91DA-722C-4BAA-AB9F-2B1ACA9F00DB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роботу та навчання у малих групах і наставництво протягом всього періоду навчання</a:t>
          </a:r>
          <a:endParaRPr lang="ru-RU" i="1" dirty="0" smtClean="0">
            <a:solidFill>
              <a:srgbClr val="FFFF00"/>
            </a:solidFill>
          </a:endParaRPr>
        </a:p>
      </dgm:t>
    </dgm:pt>
    <dgm:pt modelId="{7F532AEC-0EC1-48F4-94A3-B951E1B9E892}" type="parTrans" cxnId="{AAB157AD-24A6-4475-A978-41E0BF3B9D4B}">
      <dgm:prSet/>
      <dgm:spPr/>
      <dgm:t>
        <a:bodyPr/>
        <a:lstStyle/>
        <a:p>
          <a:endParaRPr lang="ru-RU"/>
        </a:p>
      </dgm:t>
    </dgm:pt>
    <dgm:pt modelId="{CC1B495F-C424-47D7-B93F-82A9121D2FE5}" type="sibTrans" cxnId="{AAB157AD-24A6-4475-A978-41E0BF3B9D4B}">
      <dgm:prSet/>
      <dgm:spPr/>
      <dgm:t>
        <a:bodyPr/>
        <a:lstStyle/>
        <a:p>
          <a:endParaRPr lang="ru-RU"/>
        </a:p>
      </dgm:t>
    </dgm:pt>
    <dgm:pt modelId="{D3FBD596-90E7-4A1C-967E-97B2F9E9E53D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закріплює свої теоретичні знання на практиці</a:t>
          </a:r>
        </a:p>
      </dgm:t>
    </dgm:pt>
    <dgm:pt modelId="{B3AD2ECC-F2AC-4804-A976-58FF9E0E6051}" type="parTrans" cxnId="{A690EA1C-C5C0-446E-B55C-C49BE6E55E47}">
      <dgm:prSet/>
      <dgm:spPr/>
      <dgm:t>
        <a:bodyPr/>
        <a:lstStyle/>
        <a:p>
          <a:endParaRPr lang="ru-RU"/>
        </a:p>
      </dgm:t>
    </dgm:pt>
    <dgm:pt modelId="{B2522EAC-E820-465A-B162-CBEE5394A27C}" type="sibTrans" cxnId="{A690EA1C-C5C0-446E-B55C-C49BE6E55E47}">
      <dgm:prSet/>
      <dgm:spPr/>
      <dgm:t>
        <a:bodyPr/>
        <a:lstStyle/>
        <a:p>
          <a:endParaRPr lang="ru-RU"/>
        </a:p>
      </dgm:t>
    </dgm:pt>
    <dgm:pt modelId="{F50925CF-A581-4804-9029-BCBC98DB2391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соціальний досвід та комунікації</a:t>
          </a:r>
        </a:p>
      </dgm:t>
    </dgm:pt>
    <dgm:pt modelId="{892F84B6-2D4B-4D67-A2DF-F94EB189362B}" type="parTrans" cxnId="{32115BF9-55F0-432C-B74F-21244D61C711}">
      <dgm:prSet/>
      <dgm:spPr/>
      <dgm:t>
        <a:bodyPr/>
        <a:lstStyle/>
        <a:p>
          <a:endParaRPr lang="ru-RU"/>
        </a:p>
      </dgm:t>
    </dgm:pt>
    <dgm:pt modelId="{BC72764D-E4BC-4738-B075-D4CC9097F4C9}" type="sibTrans" cxnId="{32115BF9-55F0-432C-B74F-21244D61C711}">
      <dgm:prSet/>
      <dgm:spPr/>
      <dgm:t>
        <a:bodyPr/>
        <a:lstStyle/>
        <a:p>
          <a:endParaRPr lang="ru-RU"/>
        </a:p>
      </dgm:t>
    </dgm:pt>
    <dgm:pt modelId="{622340D9-CBBF-467F-9708-DEC3D074469F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відкриту дорогу до майбутньої професійної кар’єри</a:t>
          </a:r>
          <a:endParaRPr lang="uk-UA" i="1" noProof="0" dirty="0">
            <a:solidFill>
              <a:srgbClr val="FFFF00"/>
            </a:solidFill>
          </a:endParaRPr>
        </a:p>
      </dgm:t>
    </dgm:pt>
    <dgm:pt modelId="{F6C21BFF-4429-4FDF-8C17-BCBD349DBA4E}" type="parTrans" cxnId="{33D10B08-DDA8-4074-BBAA-CE6D234F6837}">
      <dgm:prSet/>
      <dgm:spPr/>
      <dgm:t>
        <a:bodyPr/>
        <a:lstStyle/>
        <a:p>
          <a:endParaRPr lang="ru-RU"/>
        </a:p>
      </dgm:t>
    </dgm:pt>
    <dgm:pt modelId="{BD569D90-A556-4DFB-BDC2-706D8BEF13DB}" type="sibTrans" cxnId="{33D10B08-DDA8-4074-BBAA-CE6D234F6837}">
      <dgm:prSet/>
      <dgm:spPr/>
      <dgm:t>
        <a:bodyPr/>
        <a:lstStyle/>
        <a:p>
          <a:endParaRPr lang="ru-RU"/>
        </a:p>
      </dgm:t>
    </dgm:pt>
    <dgm:pt modelId="{687E3C10-E539-42B2-AFBC-C2D31C30D54F}" type="pres">
      <dgm:prSet presAssocID="{F30DF786-DE9B-4AEF-8C3D-DF9CE00B6C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88C03-BEAB-4D97-ACE6-F7B423DCCFA1}" type="pres">
      <dgm:prSet presAssocID="{357C91DA-722C-4BAA-AB9F-2B1ACA9F00DB}" presName="node" presStyleLbl="node1" presStyleIdx="0" presStyleCnt="5" custLinFactNeighborX="-1043" custLinFactNeighborY="-215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311940E-FD30-46C8-A9C4-402FCCCC774E}" type="pres">
      <dgm:prSet presAssocID="{CC1B495F-C424-47D7-B93F-82A9121D2FE5}" presName="sibTrans" presStyleCnt="0"/>
      <dgm:spPr/>
    </dgm:pt>
    <dgm:pt modelId="{16A42D79-57EE-4C86-94DF-EC2881FDCDDC}" type="pres">
      <dgm:prSet presAssocID="{D3FBD596-90E7-4A1C-967E-97B2F9E9E53D}" presName="node" presStyleLbl="node1" presStyleIdx="1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9F03B6F-2A79-4851-9D1A-3C15D503E208}" type="pres">
      <dgm:prSet presAssocID="{B2522EAC-E820-465A-B162-CBEE5394A27C}" presName="sibTrans" presStyleCnt="0"/>
      <dgm:spPr/>
    </dgm:pt>
    <dgm:pt modelId="{F1CC3B35-EC02-4352-82C8-4595C6BB6C94}" type="pres">
      <dgm:prSet presAssocID="{F50925CF-A581-4804-9029-BCBC98DB2391}" presName="node" presStyleLbl="node1" presStyleIdx="2" presStyleCnt="5" custLinFactNeighborX="1599" custLinFactNeighborY="8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6E97F71-491B-4E52-AD1C-7F577181EAA3}" type="pres">
      <dgm:prSet presAssocID="{BC72764D-E4BC-4738-B075-D4CC9097F4C9}" presName="sibTrans" presStyleCnt="0"/>
      <dgm:spPr/>
    </dgm:pt>
    <dgm:pt modelId="{F1C6BBF4-DBF0-4478-86DE-1948E0D146FF}" type="pres">
      <dgm:prSet presAssocID="{622340D9-CBBF-467F-9708-DEC3D074469F}" presName="node" presStyleLbl="node1" presStyleIdx="3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3038465-7A9C-404D-B281-8202A72354A0}" type="pres">
      <dgm:prSet presAssocID="{BD569D90-A556-4DFB-BDC2-706D8BEF13DB}" presName="sibTrans" presStyleCnt="0"/>
      <dgm:spPr/>
    </dgm:pt>
    <dgm:pt modelId="{06AEC47E-AE47-41D6-8CD7-84FFD8B25CAF}" type="pres">
      <dgm:prSet presAssocID="{E315B065-78C2-4CE5-9B36-79117C1EB688}" presName="node" presStyleLbl="node1" presStyleIdx="4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3D971837-6514-40E7-B3F7-B5E983FD1350}" type="presOf" srcId="{E315B065-78C2-4CE5-9B36-79117C1EB688}" destId="{06AEC47E-AE47-41D6-8CD7-84FFD8B25CAF}" srcOrd="0" destOrd="0" presId="urn:microsoft.com/office/officeart/2005/8/layout/default#2"/>
    <dgm:cxn modelId="{32115BF9-55F0-432C-B74F-21244D61C711}" srcId="{F30DF786-DE9B-4AEF-8C3D-DF9CE00B6C09}" destId="{F50925CF-A581-4804-9029-BCBC98DB2391}" srcOrd="2" destOrd="0" parTransId="{892F84B6-2D4B-4D67-A2DF-F94EB189362B}" sibTransId="{BC72764D-E4BC-4738-B075-D4CC9097F4C9}"/>
    <dgm:cxn modelId="{579C92E1-EDD5-4758-A146-84FD0DCB994E}" type="presOf" srcId="{F30DF786-DE9B-4AEF-8C3D-DF9CE00B6C09}" destId="{687E3C10-E539-42B2-AFBC-C2D31C30D54F}" srcOrd="0" destOrd="0" presId="urn:microsoft.com/office/officeart/2005/8/layout/default#2"/>
    <dgm:cxn modelId="{5772F19C-6FC0-43E6-8150-EE2872893B70}" type="presOf" srcId="{357C91DA-722C-4BAA-AB9F-2B1ACA9F00DB}" destId="{52D88C03-BEAB-4D97-ACE6-F7B423DCCFA1}" srcOrd="0" destOrd="0" presId="urn:microsoft.com/office/officeart/2005/8/layout/default#2"/>
    <dgm:cxn modelId="{A690EA1C-C5C0-446E-B55C-C49BE6E55E47}" srcId="{F30DF786-DE9B-4AEF-8C3D-DF9CE00B6C09}" destId="{D3FBD596-90E7-4A1C-967E-97B2F9E9E53D}" srcOrd="1" destOrd="0" parTransId="{B3AD2ECC-F2AC-4804-A976-58FF9E0E6051}" sibTransId="{B2522EAC-E820-465A-B162-CBEE5394A27C}"/>
    <dgm:cxn modelId="{85EE3DCC-756F-4E7E-A0F1-6F27098EFACA}" srcId="{F30DF786-DE9B-4AEF-8C3D-DF9CE00B6C09}" destId="{E315B065-78C2-4CE5-9B36-79117C1EB688}" srcOrd="4" destOrd="0" parTransId="{B175B5CC-4CCE-4FA3-98AB-AC82DAAA47DF}" sibTransId="{2752FB0F-E302-4CF8-87AA-0C111996BBB9}"/>
    <dgm:cxn modelId="{B1EF1BCE-1043-4E38-B830-F802B0FA0B13}" type="presOf" srcId="{F50925CF-A581-4804-9029-BCBC98DB2391}" destId="{F1CC3B35-EC02-4352-82C8-4595C6BB6C94}" srcOrd="0" destOrd="0" presId="urn:microsoft.com/office/officeart/2005/8/layout/default#2"/>
    <dgm:cxn modelId="{1DD83618-8CF4-4958-94F2-D80C87B334A9}" type="presOf" srcId="{D3FBD596-90E7-4A1C-967E-97B2F9E9E53D}" destId="{16A42D79-57EE-4C86-94DF-EC2881FDCDDC}" srcOrd="0" destOrd="0" presId="urn:microsoft.com/office/officeart/2005/8/layout/default#2"/>
    <dgm:cxn modelId="{33D10B08-DDA8-4074-BBAA-CE6D234F6837}" srcId="{F30DF786-DE9B-4AEF-8C3D-DF9CE00B6C09}" destId="{622340D9-CBBF-467F-9708-DEC3D074469F}" srcOrd="3" destOrd="0" parTransId="{F6C21BFF-4429-4FDF-8C17-BCBD349DBA4E}" sibTransId="{BD569D90-A556-4DFB-BDC2-706D8BEF13DB}"/>
    <dgm:cxn modelId="{AAB157AD-24A6-4475-A978-41E0BF3B9D4B}" srcId="{F30DF786-DE9B-4AEF-8C3D-DF9CE00B6C09}" destId="{357C91DA-722C-4BAA-AB9F-2B1ACA9F00DB}" srcOrd="0" destOrd="0" parTransId="{7F532AEC-0EC1-48F4-94A3-B951E1B9E892}" sibTransId="{CC1B495F-C424-47D7-B93F-82A9121D2FE5}"/>
    <dgm:cxn modelId="{AAFE1C2C-01F8-44DA-BE62-21846855BF5D}" type="presOf" srcId="{622340D9-CBBF-467F-9708-DEC3D074469F}" destId="{F1C6BBF4-DBF0-4478-86DE-1948E0D146FF}" srcOrd="0" destOrd="0" presId="urn:microsoft.com/office/officeart/2005/8/layout/default#2"/>
    <dgm:cxn modelId="{9D339851-8320-45D8-AE75-705D17C0F802}" type="presParOf" srcId="{687E3C10-E539-42B2-AFBC-C2D31C30D54F}" destId="{52D88C03-BEAB-4D97-ACE6-F7B423DCCFA1}" srcOrd="0" destOrd="0" presId="urn:microsoft.com/office/officeart/2005/8/layout/default#2"/>
    <dgm:cxn modelId="{3B5657EF-35AA-46FE-9C14-F3342D0FBAF0}" type="presParOf" srcId="{687E3C10-E539-42B2-AFBC-C2D31C30D54F}" destId="{8311940E-FD30-46C8-A9C4-402FCCCC774E}" srcOrd="1" destOrd="0" presId="urn:microsoft.com/office/officeart/2005/8/layout/default#2"/>
    <dgm:cxn modelId="{E98CA00C-4604-4358-AB20-03D251679BA3}" type="presParOf" srcId="{687E3C10-E539-42B2-AFBC-C2D31C30D54F}" destId="{16A42D79-57EE-4C86-94DF-EC2881FDCDDC}" srcOrd="2" destOrd="0" presId="urn:microsoft.com/office/officeart/2005/8/layout/default#2"/>
    <dgm:cxn modelId="{EE818699-33E3-407A-97D8-F67C19F478C0}" type="presParOf" srcId="{687E3C10-E539-42B2-AFBC-C2D31C30D54F}" destId="{79F03B6F-2A79-4851-9D1A-3C15D503E208}" srcOrd="3" destOrd="0" presId="urn:microsoft.com/office/officeart/2005/8/layout/default#2"/>
    <dgm:cxn modelId="{0467BD4D-10D9-46D0-B7FE-FAD9882A9C7F}" type="presParOf" srcId="{687E3C10-E539-42B2-AFBC-C2D31C30D54F}" destId="{F1CC3B35-EC02-4352-82C8-4595C6BB6C94}" srcOrd="4" destOrd="0" presId="urn:microsoft.com/office/officeart/2005/8/layout/default#2"/>
    <dgm:cxn modelId="{4B2398E6-4367-4203-9762-055C5EACA650}" type="presParOf" srcId="{687E3C10-E539-42B2-AFBC-C2D31C30D54F}" destId="{26E97F71-491B-4E52-AD1C-7F577181EAA3}" srcOrd="5" destOrd="0" presId="urn:microsoft.com/office/officeart/2005/8/layout/default#2"/>
    <dgm:cxn modelId="{B96DED1C-92AA-437E-8494-22F16DD269C9}" type="presParOf" srcId="{687E3C10-E539-42B2-AFBC-C2D31C30D54F}" destId="{F1C6BBF4-DBF0-4478-86DE-1948E0D146FF}" srcOrd="6" destOrd="0" presId="urn:microsoft.com/office/officeart/2005/8/layout/default#2"/>
    <dgm:cxn modelId="{1EC0CA10-F68F-40A5-8C4F-5D391CF79A33}" type="presParOf" srcId="{687E3C10-E539-42B2-AFBC-C2D31C30D54F}" destId="{43038465-7A9C-404D-B281-8202A72354A0}" srcOrd="7" destOrd="0" presId="urn:microsoft.com/office/officeart/2005/8/layout/default#2"/>
    <dgm:cxn modelId="{7043E0BF-7DCD-46F6-B33B-83DE649B9676}" type="presParOf" srcId="{687E3C10-E539-42B2-AFBC-C2D31C30D54F}" destId="{06AEC47E-AE47-41D6-8CD7-84FFD8B25CAF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9DE708-61B8-4AAE-8AC9-30B5A8114C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8820C-C8FD-449F-8CD7-04113E0AD72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7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pPr algn="ctr" rtl="0"/>
          <a:r>
            <a:rPr lang="uk-UA" b="1" dirty="0" smtClean="0">
              <a:solidFill>
                <a:srgbClr val="FFFF00"/>
              </a:solidFill>
            </a:rPr>
            <a:t>Труднощі та проблеми:</a:t>
          </a:r>
          <a:endParaRPr lang="ru-RU" dirty="0">
            <a:solidFill>
              <a:srgbClr val="FFFF00"/>
            </a:solidFill>
          </a:endParaRPr>
        </a:p>
      </dgm:t>
    </dgm:pt>
    <dgm:pt modelId="{800D579B-5ED4-46D1-BDD8-7F710F182487}" type="parTrans" cxnId="{EEC67E16-2AAD-4964-8AC8-22E5569B5879}">
      <dgm:prSet/>
      <dgm:spPr/>
      <dgm:t>
        <a:bodyPr/>
        <a:lstStyle/>
        <a:p>
          <a:endParaRPr lang="ru-RU"/>
        </a:p>
      </dgm:t>
    </dgm:pt>
    <dgm:pt modelId="{E28DDBBB-C459-4623-A51A-AB5803521F87}" type="sibTrans" cxnId="{EEC67E16-2AAD-4964-8AC8-22E5569B5879}">
      <dgm:prSet/>
      <dgm:spPr/>
      <dgm:t>
        <a:bodyPr/>
        <a:lstStyle/>
        <a:p>
          <a:endParaRPr lang="ru-RU"/>
        </a:p>
      </dgm:t>
    </dgm:pt>
    <dgm:pt modelId="{BE199398-0381-4EEA-AE18-7A2B92AF8885}" type="pres">
      <dgm:prSet presAssocID="{929DE708-61B8-4AAE-8AC9-30B5A8114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F626-46AF-4C45-9D25-95ABDD7EBF98}" type="pres">
      <dgm:prSet presAssocID="{4268820C-C8FD-449F-8CD7-04113E0AD72B}" presName="parentText" presStyleLbl="node1" presStyleIdx="0" presStyleCnt="1" custLinFactNeighborX="126" custLinFactNeighborY="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2E471-13C6-4091-8E3D-9E4F519190C6}" type="presOf" srcId="{929DE708-61B8-4AAE-8AC9-30B5A8114CFB}" destId="{BE199398-0381-4EEA-AE18-7A2B92AF8885}" srcOrd="0" destOrd="0" presId="urn:microsoft.com/office/officeart/2005/8/layout/vList2"/>
    <dgm:cxn modelId="{78B99729-EC80-4850-AB12-256BE3A868FF}" type="presOf" srcId="{4268820C-C8FD-449F-8CD7-04113E0AD72B}" destId="{63A1F626-46AF-4C45-9D25-95ABDD7EBF98}" srcOrd="0" destOrd="0" presId="urn:microsoft.com/office/officeart/2005/8/layout/vList2"/>
    <dgm:cxn modelId="{EEC67E16-2AAD-4964-8AC8-22E5569B5879}" srcId="{929DE708-61B8-4AAE-8AC9-30B5A8114CFB}" destId="{4268820C-C8FD-449F-8CD7-04113E0AD72B}" srcOrd="0" destOrd="0" parTransId="{800D579B-5ED4-46D1-BDD8-7F710F182487}" sibTransId="{E28DDBBB-C459-4623-A51A-AB5803521F87}"/>
    <dgm:cxn modelId="{A55C40C5-D4F1-4DE9-8E68-AB5CBD73DF17}" type="presParOf" srcId="{BE199398-0381-4EEA-AE18-7A2B92AF8885}" destId="{63A1F626-46AF-4C45-9D25-95ABDD7EBF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0DF786-DE9B-4AEF-8C3D-DF9CE00B6C0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C91DA-722C-4BAA-AB9F-2B1ACA9F00DB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Роботодавець не має змоги забезпечити учнів під час навчання харчуванням та спеціальним одягом</a:t>
          </a:r>
          <a:endParaRPr lang="ru-RU" i="1" dirty="0" smtClean="0">
            <a:solidFill>
              <a:srgbClr val="FFFF00"/>
            </a:solidFill>
          </a:endParaRPr>
        </a:p>
      </dgm:t>
    </dgm:pt>
    <dgm:pt modelId="{7F532AEC-0EC1-48F4-94A3-B951E1B9E892}" type="parTrans" cxnId="{AAB157AD-24A6-4475-A978-41E0BF3B9D4B}">
      <dgm:prSet/>
      <dgm:spPr/>
      <dgm:t>
        <a:bodyPr/>
        <a:lstStyle/>
        <a:p>
          <a:endParaRPr lang="ru-RU"/>
        </a:p>
      </dgm:t>
    </dgm:pt>
    <dgm:pt modelId="{CC1B495F-C424-47D7-B93F-82A9121D2FE5}" type="sibTrans" cxnId="{AAB157AD-24A6-4475-A978-41E0BF3B9D4B}">
      <dgm:prSet/>
      <dgm:spPr/>
      <dgm:t>
        <a:bodyPr/>
        <a:lstStyle/>
        <a:p>
          <a:endParaRPr lang="ru-RU"/>
        </a:p>
      </dgm:t>
    </dgm:pt>
    <dgm:pt modelId="{D3FBD596-90E7-4A1C-967E-97B2F9E9E53D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Вимоги програми виробничого навчання складно впровадити на підприємстві, яке орієнтоване на виготовлення готової продукції  </a:t>
          </a:r>
        </a:p>
      </dgm:t>
    </dgm:pt>
    <dgm:pt modelId="{B3AD2ECC-F2AC-4804-A976-58FF9E0E6051}" type="parTrans" cxnId="{A690EA1C-C5C0-446E-B55C-C49BE6E55E47}">
      <dgm:prSet/>
      <dgm:spPr/>
      <dgm:t>
        <a:bodyPr/>
        <a:lstStyle/>
        <a:p>
          <a:endParaRPr lang="ru-RU"/>
        </a:p>
      </dgm:t>
    </dgm:pt>
    <dgm:pt modelId="{B2522EAC-E820-465A-B162-CBEE5394A27C}" type="sibTrans" cxnId="{A690EA1C-C5C0-446E-B55C-C49BE6E55E47}">
      <dgm:prSet/>
      <dgm:spPr/>
      <dgm:t>
        <a:bodyPr/>
        <a:lstStyle/>
        <a:p>
          <a:endParaRPr lang="ru-RU"/>
        </a:p>
      </dgm:t>
    </dgm:pt>
    <dgm:pt modelId="{F50925CF-A581-4804-9029-BCBC98DB2391}">
      <dgm:prSet/>
      <dgm:spPr>
        <a:solidFill>
          <a:schemeClr val="accent2"/>
        </a:solidFill>
      </dgm:spPr>
      <dgm:t>
        <a:bodyPr/>
        <a:lstStyle/>
        <a:p>
          <a:r>
            <a:rPr lang="uk-UA" i="1" noProof="0" dirty="0" smtClean="0">
              <a:solidFill>
                <a:srgbClr val="FFFF00"/>
              </a:solidFill>
            </a:rPr>
            <a:t>Підприємство не завжди має можливість оплачувати своїм робітникам наставництво</a:t>
          </a:r>
        </a:p>
      </dgm:t>
    </dgm:pt>
    <dgm:pt modelId="{892F84B6-2D4B-4D67-A2DF-F94EB189362B}" type="parTrans" cxnId="{32115BF9-55F0-432C-B74F-21244D61C711}">
      <dgm:prSet/>
      <dgm:spPr/>
      <dgm:t>
        <a:bodyPr/>
        <a:lstStyle/>
        <a:p>
          <a:endParaRPr lang="ru-RU"/>
        </a:p>
      </dgm:t>
    </dgm:pt>
    <dgm:pt modelId="{BC72764D-E4BC-4738-B075-D4CC9097F4C9}" type="sibTrans" cxnId="{32115BF9-55F0-432C-B74F-21244D61C711}">
      <dgm:prSet/>
      <dgm:spPr/>
      <dgm:t>
        <a:bodyPr/>
        <a:lstStyle/>
        <a:p>
          <a:endParaRPr lang="ru-RU"/>
        </a:p>
      </dgm:t>
    </dgm:pt>
    <dgm:pt modelId="{687E3C10-E539-42B2-AFBC-C2D31C30D54F}" type="pres">
      <dgm:prSet presAssocID="{F30DF786-DE9B-4AEF-8C3D-DF9CE00B6C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88C03-BEAB-4D97-ACE6-F7B423DCCFA1}" type="pres">
      <dgm:prSet presAssocID="{357C91DA-722C-4BAA-AB9F-2B1ACA9F00DB}" presName="node" presStyleLbl="node1" presStyleIdx="0" presStyleCnt="3" custLinFactNeighborX="-1043" custLinFactNeighborY="-215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311940E-FD30-46C8-A9C4-402FCCCC774E}" type="pres">
      <dgm:prSet presAssocID="{CC1B495F-C424-47D7-B93F-82A9121D2FE5}" presName="sibTrans" presStyleCnt="0"/>
      <dgm:spPr/>
    </dgm:pt>
    <dgm:pt modelId="{16A42D79-57EE-4C86-94DF-EC2881FDCDDC}" type="pres">
      <dgm:prSet presAssocID="{D3FBD596-90E7-4A1C-967E-97B2F9E9E53D}" presName="node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9F03B6F-2A79-4851-9D1A-3C15D503E208}" type="pres">
      <dgm:prSet presAssocID="{B2522EAC-E820-465A-B162-CBEE5394A27C}" presName="sibTrans" presStyleCnt="0"/>
      <dgm:spPr/>
    </dgm:pt>
    <dgm:pt modelId="{F1CC3B35-EC02-4352-82C8-4595C6BB6C94}" type="pres">
      <dgm:prSet presAssocID="{F50925CF-A581-4804-9029-BCBC98DB2391}" presName="node" presStyleLbl="node1" presStyleIdx="2" presStyleCnt="3" custLinFactNeighborX="1599" custLinFactNeighborY="8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32115BF9-55F0-432C-B74F-21244D61C711}" srcId="{F30DF786-DE9B-4AEF-8C3D-DF9CE00B6C09}" destId="{F50925CF-A581-4804-9029-BCBC98DB2391}" srcOrd="2" destOrd="0" parTransId="{892F84B6-2D4B-4D67-A2DF-F94EB189362B}" sibTransId="{BC72764D-E4BC-4738-B075-D4CC9097F4C9}"/>
    <dgm:cxn modelId="{023A9E16-5215-4EBB-94C8-A4F734F20812}" type="presOf" srcId="{357C91DA-722C-4BAA-AB9F-2B1ACA9F00DB}" destId="{52D88C03-BEAB-4D97-ACE6-F7B423DCCFA1}" srcOrd="0" destOrd="0" presId="urn:microsoft.com/office/officeart/2005/8/layout/default#2"/>
    <dgm:cxn modelId="{4F54E085-60A9-45FB-B38F-2AA903B5D7AD}" type="presOf" srcId="{F30DF786-DE9B-4AEF-8C3D-DF9CE00B6C09}" destId="{687E3C10-E539-42B2-AFBC-C2D31C30D54F}" srcOrd="0" destOrd="0" presId="urn:microsoft.com/office/officeart/2005/8/layout/default#2"/>
    <dgm:cxn modelId="{AAB157AD-24A6-4475-A978-41E0BF3B9D4B}" srcId="{F30DF786-DE9B-4AEF-8C3D-DF9CE00B6C09}" destId="{357C91DA-722C-4BAA-AB9F-2B1ACA9F00DB}" srcOrd="0" destOrd="0" parTransId="{7F532AEC-0EC1-48F4-94A3-B951E1B9E892}" sibTransId="{CC1B495F-C424-47D7-B93F-82A9121D2FE5}"/>
    <dgm:cxn modelId="{B8855EF0-D913-4C96-8765-DAEFC1EC4D38}" type="presOf" srcId="{F50925CF-A581-4804-9029-BCBC98DB2391}" destId="{F1CC3B35-EC02-4352-82C8-4595C6BB6C94}" srcOrd="0" destOrd="0" presId="urn:microsoft.com/office/officeart/2005/8/layout/default#2"/>
    <dgm:cxn modelId="{B230B119-1FBC-46AD-A36B-9A3503DB5532}" type="presOf" srcId="{D3FBD596-90E7-4A1C-967E-97B2F9E9E53D}" destId="{16A42D79-57EE-4C86-94DF-EC2881FDCDDC}" srcOrd="0" destOrd="0" presId="urn:microsoft.com/office/officeart/2005/8/layout/default#2"/>
    <dgm:cxn modelId="{A690EA1C-C5C0-446E-B55C-C49BE6E55E47}" srcId="{F30DF786-DE9B-4AEF-8C3D-DF9CE00B6C09}" destId="{D3FBD596-90E7-4A1C-967E-97B2F9E9E53D}" srcOrd="1" destOrd="0" parTransId="{B3AD2ECC-F2AC-4804-A976-58FF9E0E6051}" sibTransId="{B2522EAC-E820-465A-B162-CBEE5394A27C}"/>
    <dgm:cxn modelId="{3E9553BD-BA82-42D6-BC1F-131484C24188}" type="presParOf" srcId="{687E3C10-E539-42B2-AFBC-C2D31C30D54F}" destId="{52D88C03-BEAB-4D97-ACE6-F7B423DCCFA1}" srcOrd="0" destOrd="0" presId="urn:microsoft.com/office/officeart/2005/8/layout/default#2"/>
    <dgm:cxn modelId="{A1E88532-2CA8-4EB0-838E-75BAD2E3CDF0}" type="presParOf" srcId="{687E3C10-E539-42B2-AFBC-C2D31C30D54F}" destId="{8311940E-FD30-46C8-A9C4-402FCCCC774E}" srcOrd="1" destOrd="0" presId="urn:microsoft.com/office/officeart/2005/8/layout/default#2"/>
    <dgm:cxn modelId="{9C42827A-6F03-4E32-BACA-B16E42EE9DDF}" type="presParOf" srcId="{687E3C10-E539-42B2-AFBC-C2D31C30D54F}" destId="{16A42D79-57EE-4C86-94DF-EC2881FDCDDC}" srcOrd="2" destOrd="0" presId="urn:microsoft.com/office/officeart/2005/8/layout/default#2"/>
    <dgm:cxn modelId="{0EC09C0F-263A-4446-8729-8B6A7FA3C4DD}" type="presParOf" srcId="{687E3C10-E539-42B2-AFBC-C2D31C30D54F}" destId="{79F03B6F-2A79-4851-9D1A-3C15D503E208}" srcOrd="3" destOrd="0" presId="urn:microsoft.com/office/officeart/2005/8/layout/default#2"/>
    <dgm:cxn modelId="{A38AB956-3B86-48DE-BE77-8422732CF256}" type="presParOf" srcId="{687E3C10-E539-42B2-AFBC-C2D31C30D54F}" destId="{F1CC3B35-EC02-4352-82C8-4595C6BB6C94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F626-46AF-4C45-9D25-95ABDD7EBF98}">
      <dsp:nvSpPr>
        <dsp:cNvPr id="0" name=""/>
        <dsp:cNvSpPr/>
      </dsp:nvSpPr>
      <dsp:spPr>
        <a:xfrm>
          <a:off x="0" y="66599"/>
          <a:ext cx="8229600" cy="1076400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kern="1200" dirty="0" smtClean="0">
              <a:solidFill>
                <a:srgbClr val="FFFF00"/>
              </a:solidFill>
            </a:rPr>
            <a:t>Що отримує підприємство:</a:t>
          </a:r>
          <a:endParaRPr lang="ru-RU" sz="4600" kern="1200" dirty="0">
            <a:solidFill>
              <a:srgbClr val="FFFF00"/>
            </a:solidFill>
          </a:endParaRPr>
        </a:p>
      </dsp:txBody>
      <dsp:txXfrm>
        <a:off x="52546" y="119145"/>
        <a:ext cx="8124508" cy="97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88C03-BEAB-4D97-ACE6-F7B423DCCFA1}">
      <dsp:nvSpPr>
        <dsp:cNvPr id="0" name=""/>
        <dsp:cNvSpPr/>
      </dsp:nvSpPr>
      <dsp:spPr>
        <a:xfrm>
          <a:off x="2007766" y="2032509"/>
          <a:ext cx="4002782" cy="2493453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solidFill>
                <a:srgbClr val="FFFF00"/>
              </a:solidFill>
            </a:rPr>
            <a:t>- в</a:t>
          </a:r>
          <a:r>
            <a:rPr lang="uk-UA" sz="1600" i="1" kern="1200" noProof="0" dirty="0" err="1" smtClean="0">
              <a:solidFill>
                <a:srgbClr val="FFFF00"/>
              </a:solidFill>
            </a:rPr>
            <a:t>ипускник</a:t>
          </a:r>
          <a:r>
            <a:rPr lang="uk-UA" sz="1600" i="1" kern="1200" noProof="0" dirty="0" smtClean="0">
              <a:solidFill>
                <a:srgbClr val="FFFF00"/>
              </a:solidFill>
            </a:rPr>
            <a:t> знайомий з діяльністю підрозділів  підприємства (структурою, особливостями технологічних процесів, маркетингом, кадровими питаннями, організацією стратегічно важливих </a:t>
          </a:r>
          <a:r>
            <a:rPr lang="uk-UA" sz="1600" i="1" kern="1200" noProof="0" dirty="0" err="1" smtClean="0">
              <a:solidFill>
                <a:srgbClr val="FFFF00"/>
              </a:solidFill>
            </a:rPr>
            <a:t>закупівель</a:t>
          </a:r>
          <a:r>
            <a:rPr lang="uk-UA" sz="1600" i="1" kern="1200" noProof="0" dirty="0" smtClean="0">
              <a:solidFill>
                <a:srgbClr val="FFFF00"/>
              </a:solidFill>
            </a:rPr>
            <a:t> тощо). Він зразу може приступити до роботи і працювати ефективно. </a:t>
          </a:r>
          <a:endParaRPr lang="ru-RU" sz="1600" i="1" kern="1200" dirty="0" smtClean="0">
            <a:solidFill>
              <a:srgbClr val="FFFF00"/>
            </a:solidFill>
          </a:endParaRPr>
        </a:p>
      </dsp:txBody>
      <dsp:txXfrm>
        <a:off x="2129484" y="2154227"/>
        <a:ext cx="3759346" cy="2250017"/>
      </dsp:txXfrm>
    </dsp:sp>
    <dsp:sp modelId="{16A42D79-57EE-4C86-94DF-EC2881FDCDDC}">
      <dsp:nvSpPr>
        <dsp:cNvPr id="0" name=""/>
        <dsp:cNvSpPr/>
      </dsp:nvSpPr>
      <dsp:spPr>
        <a:xfrm>
          <a:off x="4528039" y="244620"/>
          <a:ext cx="3331178" cy="1680143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solidFill>
                <a:srgbClr val="FFFF00"/>
              </a:solidFill>
            </a:rPr>
            <a:t>- </a:t>
          </a:r>
          <a:r>
            <a:rPr lang="uk-UA" sz="1600" i="1" kern="1200" noProof="0" dirty="0" smtClean="0">
              <a:solidFill>
                <a:srgbClr val="FFFF00"/>
              </a:solidFill>
            </a:rPr>
            <a:t>отримує гарантію, що випускники закладу професійної освіти  розпочнуть свою трудову діяльність саме у них,  має змогу відібрати кращих;</a:t>
          </a:r>
          <a:endParaRPr lang="uk-UA" sz="1600" i="1" kern="1200" noProof="0" dirty="0" smtClean="0">
            <a:solidFill>
              <a:srgbClr val="FFFF00"/>
            </a:solidFill>
          </a:endParaRPr>
        </a:p>
      </dsp:txBody>
      <dsp:txXfrm>
        <a:off x="4610055" y="326636"/>
        <a:ext cx="3167146" cy="1516111"/>
      </dsp:txXfrm>
    </dsp:sp>
    <dsp:sp modelId="{F1CC3B35-EC02-4352-82C8-4595C6BB6C94}">
      <dsp:nvSpPr>
        <dsp:cNvPr id="0" name=""/>
        <dsp:cNvSpPr/>
      </dsp:nvSpPr>
      <dsp:spPr>
        <a:xfrm>
          <a:off x="370381" y="244624"/>
          <a:ext cx="3266587" cy="1668840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solidFill>
                <a:srgbClr val="FFFF00"/>
              </a:solidFill>
            </a:rPr>
            <a:t>- </a:t>
          </a:r>
          <a:r>
            <a:rPr lang="uk-UA" sz="1600" i="1" kern="1200" noProof="0" dirty="0" smtClean="0">
              <a:solidFill>
                <a:srgbClr val="FFFF00"/>
              </a:solidFill>
            </a:rPr>
            <a:t>інвестиції у власне майбутнє, підвищуючи також і свій імідж як роботодавців</a:t>
          </a:r>
          <a:endParaRPr lang="uk-UA" sz="1600" i="1" kern="1200" noProof="0" dirty="0" smtClean="0">
            <a:solidFill>
              <a:srgbClr val="FFFF00"/>
            </a:solidFill>
          </a:endParaRPr>
        </a:p>
      </dsp:txBody>
      <dsp:txXfrm>
        <a:off x="451845" y="326088"/>
        <a:ext cx="3103659" cy="1505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F626-46AF-4C45-9D25-95ABDD7EBF98}">
      <dsp:nvSpPr>
        <dsp:cNvPr id="0" name=""/>
        <dsp:cNvSpPr/>
      </dsp:nvSpPr>
      <dsp:spPr>
        <a:xfrm>
          <a:off x="0" y="19800"/>
          <a:ext cx="8229600" cy="1123199"/>
        </a:xfrm>
        <a:prstGeom prst="roundRect">
          <a:avLst/>
        </a:prstGeom>
        <a:solidFill>
          <a:srgbClr val="0070C0">
            <a:alpha val="99000"/>
          </a:srgb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FFFF00"/>
              </a:solidFill>
            </a:rPr>
            <a:t>Що отримує ліцей:</a:t>
          </a:r>
          <a:endParaRPr lang="ru-RU" sz="4800" kern="1200" dirty="0">
            <a:solidFill>
              <a:srgbClr val="FFFF00"/>
            </a:solidFill>
          </a:endParaRPr>
        </a:p>
      </dsp:txBody>
      <dsp:txXfrm>
        <a:off x="54830" y="74630"/>
        <a:ext cx="8119940" cy="1013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88C03-BEAB-4D97-ACE6-F7B423DCCFA1}">
      <dsp:nvSpPr>
        <dsp:cNvPr id="0" name=""/>
        <dsp:cNvSpPr/>
      </dsp:nvSpPr>
      <dsp:spPr>
        <a:xfrm>
          <a:off x="474895" y="0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rgbClr val="FFFF00"/>
              </a:solidFill>
            </a:rPr>
            <a:t>Тісну співпрацю з роботодавцем для більш якісної підготовки кваліфікованого робітника</a:t>
          </a:r>
          <a:endParaRPr lang="ru-RU" sz="2100" i="1" kern="1200" dirty="0" smtClean="0">
            <a:solidFill>
              <a:srgbClr val="FFFF00"/>
            </a:solidFill>
          </a:endParaRPr>
        </a:p>
      </dsp:txBody>
      <dsp:txXfrm>
        <a:off x="576818" y="101923"/>
        <a:ext cx="3276053" cy="1884093"/>
      </dsp:txXfrm>
    </dsp:sp>
    <dsp:sp modelId="{16A42D79-57EE-4C86-94DF-EC2881FDCDDC}">
      <dsp:nvSpPr>
        <dsp:cNvPr id="0" name=""/>
        <dsp:cNvSpPr/>
      </dsp:nvSpPr>
      <dsp:spPr>
        <a:xfrm>
          <a:off x="4288794" y="1047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 smtClean="0">
              <a:solidFill>
                <a:srgbClr val="FFFF00"/>
              </a:solidFill>
            </a:rPr>
            <a:t>Значну економію матеріалів, енергоресурсів</a:t>
          </a:r>
        </a:p>
      </dsp:txBody>
      <dsp:txXfrm>
        <a:off x="4390717" y="102970"/>
        <a:ext cx="3276053" cy="1884093"/>
      </dsp:txXfrm>
    </dsp:sp>
    <dsp:sp modelId="{F1CC3B35-EC02-4352-82C8-4595C6BB6C94}">
      <dsp:nvSpPr>
        <dsp:cNvPr id="0" name=""/>
        <dsp:cNvSpPr/>
      </dsp:nvSpPr>
      <dsp:spPr>
        <a:xfrm>
          <a:off x="516549" y="2438023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 smtClean="0">
              <a:solidFill>
                <a:srgbClr val="FFFF00"/>
              </a:solidFill>
            </a:rPr>
            <a:t>Скорочення витрат на закупівлю та утримання дорогого виробничого обладнання</a:t>
          </a:r>
        </a:p>
      </dsp:txBody>
      <dsp:txXfrm>
        <a:off x="618472" y="2539946"/>
        <a:ext cx="3276053" cy="1884093"/>
      </dsp:txXfrm>
    </dsp:sp>
    <dsp:sp modelId="{F1C6BBF4-DBF0-4478-86DE-1948E0D146FF}">
      <dsp:nvSpPr>
        <dsp:cNvPr id="0" name=""/>
        <dsp:cNvSpPr/>
      </dsp:nvSpPr>
      <dsp:spPr>
        <a:xfrm>
          <a:off x="4288794" y="2436976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 smtClean="0">
              <a:solidFill>
                <a:srgbClr val="FFFF00"/>
              </a:solidFill>
            </a:rPr>
            <a:t>Більш високий відсоток працевлаштованих випускників за обраною професією</a:t>
          </a:r>
          <a:endParaRPr lang="uk-UA" sz="2100" i="1" kern="1200" noProof="0" dirty="0">
            <a:solidFill>
              <a:srgbClr val="FFFF00"/>
            </a:solidFill>
          </a:endParaRPr>
        </a:p>
      </dsp:txBody>
      <dsp:txXfrm>
        <a:off x="4390717" y="2538899"/>
        <a:ext cx="3276053" cy="1884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F626-46AF-4C45-9D25-95ABDD7EBF98}">
      <dsp:nvSpPr>
        <dsp:cNvPr id="0" name=""/>
        <dsp:cNvSpPr/>
      </dsp:nvSpPr>
      <dsp:spPr>
        <a:xfrm>
          <a:off x="0" y="19800"/>
          <a:ext cx="8229600" cy="112319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FFFF00"/>
              </a:solidFill>
            </a:rPr>
            <a:t>Що отримує учень:</a:t>
          </a:r>
          <a:endParaRPr lang="ru-RU" sz="4800" kern="1200" dirty="0">
            <a:solidFill>
              <a:srgbClr val="FFFF00"/>
            </a:solidFill>
          </a:endParaRPr>
        </a:p>
      </dsp:txBody>
      <dsp:txXfrm>
        <a:off x="54830" y="74630"/>
        <a:ext cx="8119940" cy="1013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88C03-BEAB-4D97-ACE6-F7B423DCCFA1}">
      <dsp:nvSpPr>
        <dsp:cNvPr id="0" name=""/>
        <dsp:cNvSpPr/>
      </dsp:nvSpPr>
      <dsp:spPr>
        <a:xfrm>
          <a:off x="0" y="558106"/>
          <a:ext cx="2571749" cy="1543050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роботу та навчання у малих групах і наставництво протягом всього періоду навчання</a:t>
          </a:r>
          <a:endParaRPr lang="ru-RU" sz="1800" i="1" kern="1200" dirty="0" smtClean="0">
            <a:solidFill>
              <a:srgbClr val="FFFF00"/>
            </a:solidFill>
          </a:endParaRPr>
        </a:p>
      </dsp:txBody>
      <dsp:txXfrm>
        <a:off x="75324" y="633430"/>
        <a:ext cx="2421101" cy="1392402"/>
      </dsp:txXfrm>
    </dsp:sp>
    <dsp:sp modelId="{16A42D79-57EE-4C86-94DF-EC2881FDCDDC}">
      <dsp:nvSpPr>
        <dsp:cNvPr id="0" name=""/>
        <dsp:cNvSpPr/>
      </dsp:nvSpPr>
      <dsp:spPr>
        <a:xfrm>
          <a:off x="2828925" y="591343"/>
          <a:ext cx="2571749" cy="1543050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закріплює свої теоретичні знання на практиці</a:t>
          </a:r>
        </a:p>
      </dsp:txBody>
      <dsp:txXfrm>
        <a:off x="2904249" y="666667"/>
        <a:ext cx="2421101" cy="1392402"/>
      </dsp:txXfrm>
    </dsp:sp>
    <dsp:sp modelId="{F1CC3B35-EC02-4352-82C8-4595C6BB6C94}">
      <dsp:nvSpPr>
        <dsp:cNvPr id="0" name=""/>
        <dsp:cNvSpPr/>
      </dsp:nvSpPr>
      <dsp:spPr>
        <a:xfrm>
          <a:off x="5657850" y="604660"/>
          <a:ext cx="2571749" cy="1543050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соціальний досвід та комунікації</a:t>
          </a:r>
        </a:p>
      </dsp:txBody>
      <dsp:txXfrm>
        <a:off x="5733174" y="679984"/>
        <a:ext cx="2421101" cy="1392402"/>
      </dsp:txXfrm>
    </dsp:sp>
    <dsp:sp modelId="{F1C6BBF4-DBF0-4478-86DE-1948E0D146FF}">
      <dsp:nvSpPr>
        <dsp:cNvPr id="0" name=""/>
        <dsp:cNvSpPr/>
      </dsp:nvSpPr>
      <dsp:spPr>
        <a:xfrm>
          <a:off x="1414462" y="2391569"/>
          <a:ext cx="2571749" cy="1543050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відкриту дорогу до майбутньої професійної кар’єри</a:t>
          </a:r>
          <a:endParaRPr lang="uk-UA" sz="1800" i="1" kern="1200" noProof="0" dirty="0">
            <a:solidFill>
              <a:srgbClr val="FFFF00"/>
            </a:solidFill>
          </a:endParaRPr>
        </a:p>
      </dsp:txBody>
      <dsp:txXfrm>
        <a:off x="1489786" y="2466893"/>
        <a:ext cx="2421101" cy="1392402"/>
      </dsp:txXfrm>
    </dsp:sp>
    <dsp:sp modelId="{06AEC47E-AE47-41D6-8CD7-84FFD8B25CAF}">
      <dsp:nvSpPr>
        <dsp:cNvPr id="0" name=""/>
        <dsp:cNvSpPr/>
      </dsp:nvSpPr>
      <dsp:spPr>
        <a:xfrm>
          <a:off x="4243387" y="2391569"/>
          <a:ext cx="2571749" cy="1543050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фінансову впевненість під час навчання, гарантії працевлаштування</a:t>
          </a:r>
          <a:endParaRPr lang="uk-UA" sz="1800" i="1" kern="1200" noProof="0" dirty="0">
            <a:solidFill>
              <a:srgbClr val="FFFF00"/>
            </a:solidFill>
          </a:endParaRPr>
        </a:p>
      </dsp:txBody>
      <dsp:txXfrm>
        <a:off x="4318711" y="2466893"/>
        <a:ext cx="2421101" cy="1392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F626-46AF-4C45-9D25-95ABDD7EBF98}">
      <dsp:nvSpPr>
        <dsp:cNvPr id="0" name=""/>
        <dsp:cNvSpPr/>
      </dsp:nvSpPr>
      <dsp:spPr>
        <a:xfrm>
          <a:off x="0" y="19800"/>
          <a:ext cx="8229600" cy="112319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FFFF00"/>
              </a:solidFill>
            </a:rPr>
            <a:t>Труднощі та проблеми:</a:t>
          </a:r>
          <a:endParaRPr lang="ru-RU" sz="4800" kern="1200" dirty="0">
            <a:solidFill>
              <a:srgbClr val="FFFF00"/>
            </a:solidFill>
          </a:endParaRPr>
        </a:p>
      </dsp:txBody>
      <dsp:txXfrm>
        <a:off x="54830" y="74630"/>
        <a:ext cx="8119940" cy="1013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88C03-BEAB-4D97-ACE6-F7B423DCCFA1}">
      <dsp:nvSpPr>
        <dsp:cNvPr id="0" name=""/>
        <dsp:cNvSpPr/>
      </dsp:nvSpPr>
      <dsp:spPr>
        <a:xfrm>
          <a:off x="424610" y="0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Роботодавець не має змоги забезпечити учнів під час навчання харчуванням та спеціальним одягом</a:t>
          </a:r>
          <a:endParaRPr lang="ru-RU" sz="1800" i="1" kern="1200" dirty="0" smtClean="0">
            <a:solidFill>
              <a:srgbClr val="FFFF00"/>
            </a:solidFill>
          </a:endParaRPr>
        </a:p>
      </dsp:txBody>
      <dsp:txXfrm>
        <a:off x="526533" y="101923"/>
        <a:ext cx="3276053" cy="1884093"/>
      </dsp:txXfrm>
    </dsp:sp>
    <dsp:sp modelId="{16A42D79-57EE-4C86-94DF-EC2881FDCDDC}">
      <dsp:nvSpPr>
        <dsp:cNvPr id="0" name=""/>
        <dsp:cNvSpPr/>
      </dsp:nvSpPr>
      <dsp:spPr>
        <a:xfrm>
          <a:off x="4288794" y="1047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Вимоги програми виробничого навчання складно впровадити на підприємстві, яке орієнтоване на виготовлення готової продукції  </a:t>
          </a:r>
        </a:p>
      </dsp:txBody>
      <dsp:txXfrm>
        <a:off x="4390717" y="102970"/>
        <a:ext cx="3276053" cy="1884093"/>
      </dsp:txXfrm>
    </dsp:sp>
    <dsp:sp modelId="{F1CC3B35-EC02-4352-82C8-4595C6BB6C94}">
      <dsp:nvSpPr>
        <dsp:cNvPr id="0" name=""/>
        <dsp:cNvSpPr/>
      </dsp:nvSpPr>
      <dsp:spPr>
        <a:xfrm>
          <a:off x="2430493" y="2438023"/>
          <a:ext cx="3479899" cy="2087939"/>
        </a:xfrm>
        <a:prstGeom prst="flowChartAlternateProcess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 smtClean="0">
              <a:solidFill>
                <a:srgbClr val="FFFF00"/>
              </a:solidFill>
            </a:rPr>
            <a:t>Підприємство не завжди має можливість оплачувати своїм робітникам наставництво</a:t>
          </a:r>
        </a:p>
      </dsp:txBody>
      <dsp:txXfrm>
        <a:off x="2532416" y="2539946"/>
        <a:ext cx="3276053" cy="188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980728"/>
            <a:ext cx="8280920" cy="151216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ДЕЖАВНИЙ НАВЧАЛЬНИЙ ЗАКЛАД </a:t>
            </a:r>
            <a:endParaRPr lang="uk-UA" sz="20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</a:t>
            </a:r>
            <a:r>
              <a:rPr lang="uk-UA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ОДЕСЬКИЙ ПРОФЕСІЙНИЙ ЛІЦЕЙ </a:t>
            </a:r>
            <a:endParaRPr lang="uk-UA" sz="20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МОРСЬКОГО </a:t>
            </a:r>
            <a:r>
              <a:rPr lang="uk-UA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ТРАНСПОРТУ»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7412360" cy="149207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uk-UA" dirty="0" smtClean="0"/>
              <a:t>ВПРОВАДЖЕННЯ ЕЛЕМЕНТІВ ДУАЛЬНОЇ СИСТЕМИ У НАВЧАЛЬНИЙ ПРОЦЕС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3632"/>
              </p:ext>
            </p:extLst>
          </p:nvPr>
        </p:nvGraphicFramePr>
        <p:xfrm>
          <a:off x="-900608" y="-603448"/>
          <a:ext cx="5942013" cy="370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5941719" imgH="3707091" progId="Word.Document.12">
                  <p:embed/>
                </p:oleObj>
              </mc:Choice>
              <mc:Fallback>
                <p:oleObj name="Документ" r:id="rId3" imgW="5941719" imgH="37070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00608" y="-603448"/>
                        <a:ext cx="5942013" cy="370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Для реалізації основних завдань впровадження елементів дуальної освіти на початку року було проведено засідання методичної комісії </a:t>
            </a:r>
            <a:r>
              <a:rPr lang="uk-UA" sz="1800" dirty="0"/>
              <a:t>викладачів та майстрів виробничого навчання за напрямком «Гаряча та холодна обробка металів</a:t>
            </a:r>
            <a:r>
              <a:rPr lang="uk-UA" sz="1800" dirty="0" smtClean="0"/>
              <a:t>»,  яке проходило спільно зі спеціалістами базового підприємства на основі модульних стандартів було здійснено розподіл  годин за предметами та  розроблений пакет навчально-плануючої документації з професії, які враховують вимоги сучасного виробництва та базового підприємства</a:t>
            </a:r>
            <a:endParaRPr lang="ru-RU" sz="1800" dirty="0"/>
          </a:p>
        </p:txBody>
      </p:sp>
      <p:pic>
        <p:nvPicPr>
          <p:cNvPr id="2051" name="Picture 3" descr="C:\Users\User2\Pictures\img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562456" cy="362369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2\Pictures\img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5" y="2417083"/>
            <a:ext cx="2564888" cy="361776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8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7389440" cy="482453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/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332656"/>
            <a:ext cx="7632848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ln w="18000">
                  <a:noFill/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Визначено 3 основних етапи впровадження у навчальний процес елементів дуальної освіти:</a:t>
            </a: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2672" y="1848527"/>
            <a:ext cx="3971295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</a:rPr>
              <a:t>І етап </a:t>
            </a:r>
            <a:r>
              <a:rPr lang="uk-UA" sz="1200" i="1" dirty="0" smtClean="0"/>
              <a:t>- опанування </a:t>
            </a:r>
            <a:r>
              <a:rPr lang="uk-UA" sz="1200" i="1" dirty="0"/>
              <a:t>базовими знаннями, уміннями та навичками, що здобуваються в стінах навчального закладу </a:t>
            </a:r>
            <a:r>
              <a:rPr lang="uk-UA" sz="1200" i="1" dirty="0" smtClean="0"/>
              <a:t>, включає </a:t>
            </a:r>
            <a:r>
              <a:rPr lang="uk-UA" sz="1200" i="1" dirty="0"/>
              <a:t>теоретичну підготовку та виробниче навчання у навчально-виробничих майстернях навчального закладу;</a:t>
            </a:r>
            <a:endParaRPr lang="ru-RU" sz="1200" i="1" dirty="0"/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32040" y="1772815"/>
            <a:ext cx="3962420" cy="2379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i="1" dirty="0" smtClean="0">
                <a:solidFill>
                  <a:srgbClr val="FFFF00"/>
                </a:solidFill>
              </a:rPr>
              <a:t>ІІ етап </a:t>
            </a:r>
            <a:r>
              <a:rPr lang="uk-UA" sz="1200" i="1" dirty="0" smtClean="0"/>
              <a:t>- </a:t>
            </a:r>
            <a:r>
              <a:rPr lang="uk-UA" sz="1200" dirty="0" err="1"/>
              <a:t>професійно</a:t>
            </a:r>
            <a:r>
              <a:rPr lang="uk-UA" sz="1200" dirty="0"/>
              <a:t>-теоретична підготовка, яка здійснюється на базі навчального закладу на початку кожного кваліфікаційного рівня або навчального модуля з метою вивчення нових тем та програм;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95736" y="4123440"/>
            <a:ext cx="43924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i="1" dirty="0" smtClean="0">
                <a:solidFill>
                  <a:srgbClr val="FFFF00"/>
                </a:solidFill>
              </a:rPr>
              <a:t>ІІІ етап </a:t>
            </a:r>
            <a:r>
              <a:rPr lang="uk-UA" sz="1200" i="1" dirty="0" smtClean="0"/>
              <a:t>-</a:t>
            </a:r>
            <a:r>
              <a:rPr lang="uk-UA" dirty="0"/>
              <a:t>- </a:t>
            </a:r>
            <a:r>
              <a:rPr lang="uk-UA" sz="1200" i="1" dirty="0" err="1"/>
              <a:t>професійно</a:t>
            </a:r>
            <a:r>
              <a:rPr lang="uk-UA" sz="1200" i="1" dirty="0"/>
              <a:t>-практична підготовка, що проваджується в умовах виробництва та включає виробниче навчання й виробничу практику і забезпечує опанування учнями професійного компоненту змісту освіти.</a:t>
            </a:r>
          </a:p>
          <a:p>
            <a:endParaRPr lang="ru-RU" sz="1200" i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923928" y="2780928"/>
            <a:ext cx="1296144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33573">
            <a:off x="6625218" y="4040094"/>
            <a:ext cx="576064" cy="1152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283635">
            <a:off x="1670030" y="3925902"/>
            <a:ext cx="576064" cy="1152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dirty="0" smtClean="0"/>
              <a:t>Професійно-теоретичне навчання проводять досвідчені викладачі ліцею використовуючи інноваційні та інтерактивні технології навчання</a:t>
            </a:r>
            <a:endParaRPr lang="ru-RU" dirty="0"/>
          </a:p>
        </p:txBody>
      </p:sp>
      <p:pic>
        <p:nvPicPr>
          <p:cNvPr id="1026" name="Picture 2" descr="C:\Users\User2\Desktop\14,02,2018 лицей\IMG-a98b113eb46b877ed202ac392334561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0431"/>
            <a:ext cx="3096344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14,02,2018 лицей\IMG-babe5bd2d869fcd3c20d3f9f2be261a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3915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2\Desktop\14,02,2018 лицей\IMG-c5489238b2e39cab88e74236c4e7138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0201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14,02,2018 лицей\IMG-e7c0e3c8427bdde14cec72766c69064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4482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курсанти\1 (3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90779"/>
            <a:ext cx="3094845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 smtClean="0"/>
              <a:t>Професійно-практична підготовка відбувається у два етапи - початковий та основний</a:t>
            </a:r>
          </a:p>
          <a:p>
            <a:pPr marL="45720" indent="0" algn="ctr">
              <a:buNone/>
            </a:pPr>
            <a:r>
              <a:rPr lang="uk-UA" dirty="0" smtClean="0"/>
              <a:t>Початковий етап проходить в майстернях ліцею, де учні отримують свої перші уміння та навички з професії «Електрозварник ручного зварювання»</a:t>
            </a:r>
            <a:endParaRPr lang="ru-RU" dirty="0"/>
          </a:p>
        </p:txBody>
      </p:sp>
      <p:pic>
        <p:nvPicPr>
          <p:cNvPr id="2052" name="Picture 4" descr="C:\Users\User2\Desktop\14,02,2018 лицей\IMG-62280d2b9a568e4b9725d790ec298e4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88292"/>
            <a:ext cx="2088232" cy="32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КОНКУРС ПРОФЕСІЙ, БЕРЕЗЕНЬ 2017\P70316-102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6203"/>
            <a:ext cx="2110366" cy="28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КОНКУРС ПРОФЕСІЙ, БЕРЕЗЕНЬ 2017\P70316-102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17" y="3427595"/>
            <a:ext cx="2232248" cy="32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2\Desktop\14,02,2018 лицей\IMG-dfae4a75f98974f3f26582188487d2f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49" y="2589570"/>
            <a:ext cx="2155991" cy="32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352928" cy="61206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dirty="0" smtClean="0"/>
              <a:t>Основний етап проводяться на підприємстві, де висококваліфіковані та досвідчені працівники знайомлять учнів  з новим сучасним обладнання та навчають професії в умовах </a:t>
            </a:r>
            <a:r>
              <a:rPr lang="uk-UA" dirty="0" smtClean="0"/>
              <a:t>виробництва. Перше </a:t>
            </a:r>
            <a:r>
              <a:rPr lang="uk-UA" dirty="0" smtClean="0"/>
              <a:t>знайомство з підприємством</a:t>
            </a:r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 smtClean="0"/>
          </a:p>
        </p:txBody>
      </p:sp>
      <p:pic>
        <p:nvPicPr>
          <p:cNvPr id="1030" name="Picture 6" descr="C:\Users\User\Desktop\Дуальна форма навчання\IMG-405cea81c07398ecc255a08245647ef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418880" cy="25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Дуальна форма навчання\IMG-b218ea2414d26718c6b011c0531bbf5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7046"/>
            <a:ext cx="3600400" cy="25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Дуальна форма навчання\IMG-2c8633a5a9031f1dc374c112a75fa48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331120" cy="24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Перше знайомство з підприємством</a:t>
            </a:r>
            <a:endParaRPr lang="ru-RU" dirty="0"/>
          </a:p>
        </p:txBody>
      </p:sp>
      <p:pic>
        <p:nvPicPr>
          <p:cNvPr id="4" name="Picture 10" descr="C:\Users\User\Desktop\Дуальна форма навчання\IMG-6bcdf42bd6d04f6eefb4b54123691b8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User\Desktop\Дуальна форма навчання\IMG-52971db7e593ca3e4f029b5c406a92b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667280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Дуальна форма навчання\IMG-2e7f39b343e96b4f634bd5aa83166b6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4976"/>
            <a:ext cx="3418880" cy="25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 smtClean="0"/>
              <a:t>Учні </a:t>
            </a:r>
            <a:r>
              <a:rPr lang="uk-UA" dirty="0"/>
              <a:t>мають можливість самостійно (але під пильним наглядом наставника) виготовляти різні металеві вироби. За виготовлену продукцію керівництвом підприємства передбачено виплата заробітної плати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J:\курсанти\1 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3" y="2564904"/>
            <a:ext cx="1851670" cy="24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курсанти\1 (2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ои документи\конкурс\конкурс зварник 2011\SDC12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11979"/>
            <a:ext cx="2959458" cy="19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075492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9565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22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18952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2400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44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74621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361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44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i="1" dirty="0" smtClean="0">
                <a:solidFill>
                  <a:srgbClr val="7030A0"/>
                </a:solidFill>
              </a:rPr>
              <a:t>Дуальна система освіти передбачає отримання теоретичних знань та формування первинних умінь з професії у навчальному закладі,  а формування складних та комплексних навичок  - безпосередньо на робочих місцях підприємства. 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87624" y="3861048"/>
            <a:ext cx="7408333" cy="2049677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Така організація навчання сприяє більш активній соціалізації учнів, розвиває самостійність та безболісну адаптацію до  дорослого життя, у учнів з'являється впевненість у завтрашньому житті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1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26166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79862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53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454910"/>
            <a:ext cx="72317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err="1" smtClean="0">
                <a:effectLst/>
              </a:rPr>
              <a:t>Впровадження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>
                <a:effectLst/>
              </a:rPr>
              <a:t>дуальної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системи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навчання</a:t>
            </a:r>
            <a:r>
              <a:rPr lang="ru-RU" sz="2000" i="1" dirty="0">
                <a:effectLst/>
              </a:rPr>
              <a:t> в </a:t>
            </a:r>
            <a:r>
              <a:rPr lang="ru-RU" sz="2000" i="1" dirty="0" err="1" smtClean="0">
                <a:effectLst/>
              </a:rPr>
              <a:t>ліцеї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>
                <a:effectLst/>
              </a:rPr>
              <a:t>будується</a:t>
            </a:r>
            <a:r>
              <a:rPr lang="ru-RU" sz="2000" i="1" dirty="0">
                <a:effectLst/>
              </a:rPr>
              <a:t> на </a:t>
            </a:r>
            <a:r>
              <a:rPr lang="ru-RU" sz="2000" i="1" dirty="0" err="1">
                <a:effectLst/>
              </a:rPr>
              <a:t>дослідженні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передових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технологій</a:t>
            </a:r>
            <a:r>
              <a:rPr lang="ru-RU" sz="2000" i="1" dirty="0">
                <a:effectLst/>
              </a:rPr>
              <a:t> і </a:t>
            </a:r>
            <a:r>
              <a:rPr lang="ru-RU" sz="2000" i="1" dirty="0" err="1">
                <a:effectLst/>
              </a:rPr>
              <a:t>праці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новаторів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виробництва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підприємства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аналізі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структури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професійної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діяльності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визначенню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обсягу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знань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умінь</a:t>
            </a:r>
            <a:r>
              <a:rPr lang="ru-RU" sz="2000" i="1" dirty="0">
                <a:effectLst/>
              </a:rPr>
              <a:t> і </a:t>
            </a:r>
            <a:r>
              <a:rPr lang="ru-RU" sz="2000" i="1" dirty="0" err="1">
                <a:effectLst/>
              </a:rPr>
              <a:t>навичок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які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використовуються</a:t>
            </a:r>
            <a:r>
              <a:rPr lang="ru-RU" sz="2000" i="1" dirty="0">
                <a:effectLst/>
              </a:rPr>
              <a:t> у </a:t>
            </a:r>
            <a:r>
              <a:rPr lang="ru-RU" sz="2000" i="1" dirty="0" err="1">
                <a:effectLst/>
              </a:rPr>
              <a:t>роботі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забезпеченні</a:t>
            </a:r>
            <a:r>
              <a:rPr lang="ru-RU" sz="2000" i="1" dirty="0">
                <a:effectLst/>
              </a:rPr>
              <a:t> умов, за </a:t>
            </a:r>
            <a:r>
              <a:rPr lang="ru-RU" sz="2000" i="1" dirty="0" err="1">
                <a:effectLst/>
              </a:rPr>
              <a:t>яких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майбутній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робітник</a:t>
            </a:r>
            <a:r>
              <a:rPr lang="ru-RU" sz="2000" i="1" dirty="0">
                <a:effectLst/>
              </a:rPr>
              <a:t> повинен </a:t>
            </a:r>
            <a:r>
              <a:rPr lang="ru-RU" sz="2000" i="1" dirty="0" err="1">
                <a:effectLst/>
              </a:rPr>
              <a:t>розвиватися</a:t>
            </a:r>
            <a:r>
              <a:rPr lang="ru-RU" sz="2000" i="1" dirty="0">
                <a:effectLst/>
              </a:rPr>
              <a:t> як </a:t>
            </a:r>
            <a:r>
              <a:rPr lang="ru-RU" sz="2000" i="1" dirty="0" err="1">
                <a:effectLst/>
              </a:rPr>
              <a:t>особистість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виявляються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їх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здібності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враховуються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важливі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професійні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 smtClean="0">
                <a:effectLst/>
              </a:rPr>
              <a:t>якості</a:t>
            </a:r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Головне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завдання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елементів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дуальної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системи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є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забезпечення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якісною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професійною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підготовкою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учнів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ліцею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</a:rPr>
              <a:t>за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професією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«ЕЛЕКТРОЗВАРНИК РУЧНОГО ЗВАРЮВАННЯ» та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сприяння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їх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максимальної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адаптації</a:t>
            </a:r>
            <a:r>
              <a:rPr lang="ru-RU" sz="2400" dirty="0">
                <a:solidFill>
                  <a:srgbClr val="FF0000"/>
                </a:solidFill>
                <a:effectLst/>
              </a:rPr>
              <a:t> до умов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виробництва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підприємства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замовника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кадрів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Дуальна форма навчання\скан наказ\додаток до наказу про Д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52" y="4241406"/>
            <a:ext cx="1440160" cy="205555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2\Pictures\img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41406"/>
            <a:ext cx="1401787" cy="205555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Згідно наказу Міністерства освіти і науки України в  ДНЗ «Одеський професійний ліцей морського транспорту» у 2017/2018 навчальному році розпочато впровадження елементів дуальної освіти у навчальний процес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352928" cy="432048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Для ефективної організації роботи було видано наказ по ліцею, створена робоча група та розроблений план впровадження</a:t>
            </a:r>
            <a:endParaRPr lang="ru-RU" dirty="0"/>
          </a:p>
        </p:txBody>
      </p:sp>
      <p:pic>
        <p:nvPicPr>
          <p:cNvPr id="4099" name="Picture 3" descr="C:\Users\User2\Pictures\img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7" y="3356992"/>
            <a:ext cx="1512168" cy="2138429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Дуальна форма навчання\скан наказ\додаток до наказу про ДО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08" y="3336861"/>
            <a:ext cx="1512168" cy="2138429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Дуальна форма навчання\скан наказ\додаток до наказу про ДО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41379"/>
            <a:ext cx="1477132" cy="216965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k-UA" dirty="0" smtClean="0"/>
              <a:t>Затверджено Положення про впровадження елементів дуальної форми навчання у Державному навчальному закладі «Одеський професійний ліцей морського транспорту»</a:t>
            </a:r>
          </a:p>
          <a:p>
            <a:pPr marL="45720" indent="0" algn="ctr">
              <a:buNone/>
            </a:pPr>
            <a:r>
              <a:rPr lang="uk-UA" dirty="0" smtClean="0"/>
              <a:t>                                     у якому визначаються права та</a:t>
            </a:r>
          </a:p>
          <a:p>
            <a:pPr marL="45720" indent="0" algn="ctr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обов'язки усіх учасників процесу</a:t>
            </a:r>
            <a:endParaRPr lang="ru-RU" dirty="0" smtClean="0"/>
          </a:p>
          <a:p>
            <a:pPr marL="45720" indent="0" algn="ctr">
              <a:buNone/>
            </a:pPr>
            <a:r>
              <a:rPr lang="uk-UA" dirty="0" smtClean="0"/>
              <a:t>              - Підприємства</a:t>
            </a:r>
          </a:p>
          <a:p>
            <a:pPr algn="ctr">
              <a:buFontTx/>
              <a:buChar char="-"/>
            </a:pPr>
            <a:r>
              <a:rPr lang="uk-UA" dirty="0" smtClean="0"/>
              <a:t>Учня </a:t>
            </a:r>
          </a:p>
          <a:p>
            <a:pPr marL="45720" indent="0" algn="ctr">
              <a:buNone/>
            </a:pPr>
            <a:r>
              <a:rPr lang="uk-UA" dirty="0" smtClean="0"/>
              <a:t>                         - Навчального закладу</a:t>
            </a:r>
          </a:p>
        </p:txBody>
      </p:sp>
      <p:pic>
        <p:nvPicPr>
          <p:cNvPr id="6146" name="Picture 2" descr="C:\Users\User2\Pictures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426168" cy="34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0891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 smtClean="0"/>
              <a:t>Укладено 30 тристоронніх угод між учнем, ліцеєм та </a:t>
            </a:r>
            <a:r>
              <a:rPr lang="uk-UA" sz="2400" b="1" dirty="0" smtClean="0"/>
              <a:t>роботодавцем</a:t>
            </a:r>
          </a:p>
          <a:p>
            <a:pPr marL="45720" indent="0" algn="ctr">
              <a:buNone/>
            </a:pPr>
            <a:r>
              <a:rPr lang="uk-UA" sz="2400" i="1" u="sng" dirty="0" smtClean="0">
                <a:solidFill>
                  <a:srgbClr val="00B0F0"/>
                </a:solidFill>
              </a:rPr>
              <a:t>Великою перевагою є те, що всі учні знаходяться на одному підприємстві, що значно полегшує роботу майстра виробничого навчання та  дає можливість максимально адаптувати вимоги програми з виробничого навчання до умов підприємства</a:t>
            </a:r>
            <a:endParaRPr lang="uk-UA" sz="2400" i="1" u="sng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C:\Users\User2\Pictures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2232248" cy="315672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2\Pictures\img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71" y="3212976"/>
            <a:ext cx="2294227" cy="315672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7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47472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Для участі у експерименті обрана група №90, яка навчається  за інтегрованою професією – «Електрозварник ручного зварювання, матрос»,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термін навчання 1 рік та 2 місяці.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Майстер виробничого навчання – Щербаков Микола Миколайович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ФОТОгрупи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и\Фото крсантов\Присяга\8iZfkPebOK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28" y="3068960"/>
            <a:ext cx="4754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0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467543" y="476672"/>
            <a:ext cx="7948405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Базовим підприємством погодилось стати одне з провідних підприємств міста Одеси – Одеська фабрика ковальських виробів «АРТФЕРРУМ», яку очолює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Олександр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Нілович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Гуменюк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заслужений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діяч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мистецт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голова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Одеського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регіонального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відділення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союзу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ковалів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1026" name="Picture 2" descr="C:\Users\User2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2949"/>
            <a:ext cx="5112568" cy="23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jvanetsk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5160"/>
            <a:ext cx="1899732" cy="27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7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4337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b="1" i="1" u="sng" dirty="0" smtClean="0">
                <a:solidFill>
                  <a:schemeClr val="accent6">
                    <a:lumMod val="75000"/>
                  </a:schemeClr>
                </a:solidFill>
              </a:rPr>
              <a:t>Визначені основні напрямки </a:t>
            </a:r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</a:rPr>
              <a:t>співпраці підприємства і навчального </a:t>
            </a:r>
            <a:r>
              <a:rPr lang="uk-UA" b="1" i="1" u="sng" dirty="0" smtClean="0">
                <a:solidFill>
                  <a:schemeClr val="accent6">
                    <a:lumMod val="75000"/>
                  </a:schemeClr>
                </a:solidFill>
              </a:rPr>
              <a:t>закладу: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i="1" dirty="0">
                <a:solidFill>
                  <a:srgbClr val="7030A0"/>
                </a:solidFill>
              </a:rPr>
              <a:t>- </a:t>
            </a:r>
            <a:r>
              <a:rPr lang="uk-UA" i="1" dirty="0" smtClean="0">
                <a:solidFill>
                  <a:srgbClr val="7030A0"/>
                </a:solidFill>
              </a:rPr>
              <a:t>підготовка </a:t>
            </a:r>
            <a:r>
              <a:rPr lang="uk-UA" i="1" dirty="0">
                <a:solidFill>
                  <a:srgbClr val="7030A0"/>
                </a:solidFill>
              </a:rPr>
              <a:t>за галузевим спрямуванням кваліфікованих робітників, що відповідають вимогам сучасних виробничих технологій і потребам конкретного виробництва; </a:t>
            </a:r>
            <a:endParaRPr lang="ru-RU" i="1" dirty="0">
              <a:solidFill>
                <a:srgbClr val="7030A0"/>
              </a:solidFill>
            </a:endParaRPr>
          </a:p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uk-UA" i="1" dirty="0">
                <a:solidFill>
                  <a:schemeClr val="accent3">
                    <a:lumMod val="50000"/>
                  </a:schemeClr>
                </a:solidFill>
              </a:rPr>
              <a:t>прогнозування потреби підприємства, галузі, регіону в підготовці, перепідготовці й підвищенні кваліфікації робітничих кадрів;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dirty="0"/>
              <a:t>- формування й управління професійними компетенціями (визначення та опис компетенцій, планування графіку навчання, розвитку персоналу і створення нових робочих місць).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6591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915</TotalTime>
  <Words>855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Microsoft Word Document</vt:lpstr>
      <vt:lpstr>ВПРОВАДЖЕННЯ ЕЛЕМЕНТІВ ДУАЛЬНОЇ СИСТЕМИ У НАВЧАЛЬНИЙ ПРОЦЕС</vt:lpstr>
      <vt:lpstr>Дуальна система освіти передбачає отримання теоретичних знань та формування первинних умінь з професії у навчальному закладі,  а формування складних та комплексних навичок  - безпосередньо на робочих місцях підприємства. </vt:lpstr>
      <vt:lpstr>Впровадження дуальної системи навчання в ліцеї будується на дослідженні передових технологій і праці новаторів виробництва підприємства, аналізі структури професійної діяльності, визначенню обсягу знань, умінь і навичок, які використовуються у роботі, забезпеченні умов, за яких майбутній робітник повинен розвиватися як особистість, виявляються їх здібності, враховуються важливі професійні якості  Головне завдання елементів дуальної  системи - є забезпечення якісною професійною підготовкою учнів ліцею за професією «ЕЛЕКТРОЗВАРНИК РУЧНОГО ЗВАРЮВАННЯ» та сприяння їх максимальної адаптації до умов виробництва підприємства замовника кадрів</vt:lpstr>
      <vt:lpstr>Згідно наказу Міністерства освіти і науки України в  ДНЗ «Одеський професійний ліцей морського транспорту» у 2017/2018 навчальному році розпочато впровадження елементів дуальної освіти у навчальний процес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ЕЛЕМЕНТІВ ДУАЛЬНОЇ СИСТЕМИ У НАВЧАЛЬНИЙ ПРОЦЕС ДЕЖАВНОМУ НАВЧАЛЬНОМУ ЗАКЛАДІ «ОДЕСЬКИЙ ПРОФЕСІЙНИЙ ЛІЦЕЙ МОРСЬКОГО ТРАНСПОРТУ»</dc:title>
  <dc:creator>User2</dc:creator>
  <cp:lastModifiedBy>User2</cp:lastModifiedBy>
  <cp:revision>45</cp:revision>
  <cp:lastPrinted>2018-02-16T08:37:29Z</cp:lastPrinted>
  <dcterms:created xsi:type="dcterms:W3CDTF">2018-02-12T07:29:01Z</dcterms:created>
  <dcterms:modified xsi:type="dcterms:W3CDTF">2018-02-19T10:02:09Z</dcterms:modified>
</cp:coreProperties>
</file>